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i8JLKgxozA4d653bew8h8lQ62h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F361CE-48BC-4769-B575-F8004AF46FFC}">
  <a:tblStyle styleId="{85F361CE-48BC-4769-B575-F8004AF46FF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5"/>
            <a:ext cx="3169920" cy="48172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5"/>
            <a:ext cx="3169920" cy="4817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 name="Google Shape;43;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1: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6" name="Google Shape;106;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2: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9: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6: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00000"/>
              </a:lnSpc>
              <a:spcBef>
                <a:spcPts val="1200"/>
              </a:spcBef>
              <a:spcAft>
                <a:spcPts val="0"/>
              </a:spcAft>
              <a:buSzPts val="1400"/>
              <a:buNone/>
            </a:pPr>
            <a:endParaRPr/>
          </a:p>
        </p:txBody>
      </p:sp>
      <p:sp>
        <p:nvSpPr>
          <p:cNvPr id="132" name="Google Shape;132;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8: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1: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2: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23d86fc852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123d86fc852_0_0:notes"/>
          <p:cNvSpPr txBox="1">
            <a:spLocks noGrp="1"/>
          </p:cNvSpPr>
          <p:nvPr>
            <p:ph type="body" idx="1"/>
          </p:nvPr>
        </p:nvSpPr>
        <p:spPr>
          <a:xfrm>
            <a:off x="731520" y="4620577"/>
            <a:ext cx="5852100" cy="378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160" name="Google Shape;160;g123d86fc852_0_0:notes"/>
          <p:cNvSpPr txBox="1">
            <a:spLocks noGrp="1"/>
          </p:cNvSpPr>
          <p:nvPr>
            <p:ph type="sldNum" idx="12"/>
          </p:nvPr>
        </p:nvSpPr>
        <p:spPr>
          <a:xfrm>
            <a:off x="4143587" y="9119475"/>
            <a:ext cx="3169800" cy="481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AU"/>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0: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3: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5: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6: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9: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23d1529a4f_1_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23d1529a4f_1_11:notes"/>
          <p:cNvSpPr txBox="1">
            <a:spLocks noGrp="1"/>
          </p:cNvSpPr>
          <p:nvPr>
            <p:ph type="body" idx="1"/>
          </p:nvPr>
        </p:nvSpPr>
        <p:spPr>
          <a:xfrm>
            <a:off x="731520" y="4620577"/>
            <a:ext cx="5852100" cy="378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3" name="Google Shape;203;g123d1529a4f_1_11:notes"/>
          <p:cNvSpPr txBox="1">
            <a:spLocks noGrp="1"/>
          </p:cNvSpPr>
          <p:nvPr>
            <p:ph type="sldNum" idx="12"/>
          </p:nvPr>
        </p:nvSpPr>
        <p:spPr>
          <a:xfrm>
            <a:off x="4143587" y="9119475"/>
            <a:ext cx="3169800" cy="481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AU"/>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7ea707937_0_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127ea707937_0_5:notes"/>
          <p:cNvSpPr txBox="1">
            <a:spLocks noGrp="1"/>
          </p:cNvSpPr>
          <p:nvPr>
            <p:ph type="body" idx="1"/>
          </p:nvPr>
        </p:nvSpPr>
        <p:spPr>
          <a:xfrm>
            <a:off x="731520" y="4620577"/>
            <a:ext cx="5852100" cy="378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127ea707937_0_5:notes"/>
          <p:cNvSpPr txBox="1">
            <a:spLocks noGrp="1"/>
          </p:cNvSpPr>
          <p:nvPr>
            <p:ph type="sldNum" idx="12"/>
          </p:nvPr>
        </p:nvSpPr>
        <p:spPr>
          <a:xfrm>
            <a:off x="4143587" y="9119475"/>
            <a:ext cx="3169800" cy="481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AU"/>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2: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0: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7: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5: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23d1529a4f_1_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123d1529a4f_1_21:notes"/>
          <p:cNvSpPr txBox="1">
            <a:spLocks noGrp="1"/>
          </p:cNvSpPr>
          <p:nvPr>
            <p:ph type="body" idx="1"/>
          </p:nvPr>
        </p:nvSpPr>
        <p:spPr>
          <a:xfrm>
            <a:off x="731520" y="4620577"/>
            <a:ext cx="5852100" cy="378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123d1529a4f_1_21:notes"/>
          <p:cNvSpPr txBox="1">
            <a:spLocks noGrp="1"/>
          </p:cNvSpPr>
          <p:nvPr>
            <p:ph type="sldNum" idx="12"/>
          </p:nvPr>
        </p:nvSpPr>
        <p:spPr>
          <a:xfrm>
            <a:off x="4143587" y="9119475"/>
            <a:ext cx="3169800" cy="481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AU"/>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0:notes"/>
          <p:cNvSpPr txBox="1">
            <a:spLocks noGrp="1"/>
          </p:cNvSpPr>
          <p:nvPr>
            <p:ph type="body" idx="1"/>
          </p:nvPr>
        </p:nvSpPr>
        <p:spPr>
          <a:xfrm>
            <a:off x="731520" y="4620577"/>
            <a:ext cx="5852160" cy="37804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7: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3: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5: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68" name="Google Shape;268;p75:notes"/>
          <p:cNvSpPr txBox="1">
            <a:spLocks noGrp="1"/>
          </p:cNvSpPr>
          <p:nvPr>
            <p:ph type="sldNum" idx="12"/>
          </p:nvPr>
        </p:nvSpPr>
        <p:spPr>
          <a:xfrm>
            <a:off x="4143587" y="9119475"/>
            <a:ext cx="3169920" cy="4817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76: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0"/>
              </a:spcBef>
              <a:spcAft>
                <a:spcPts val="0"/>
              </a:spcAft>
              <a:buSzPts val="1400"/>
              <a:buNone/>
            </a:pPr>
            <a:r>
              <a:rPr lang="en-AU"/>
              <a:t>This exercise is private, you will not be expected to share your experiences. </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Start this exercise with a blank piece of paper and pen in front of you. (Needs to be a physical piece of paper, not digital.)</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Eyes closed activity:</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Imagine you are sitting opposite/beside the part of you that critiques your body &amp; performance</a:t>
            </a:r>
            <a:endParaRPr/>
          </a:p>
          <a:p>
            <a:pPr marL="50800" lvl="0" indent="0" algn="l" rtl="0">
              <a:lnSpc>
                <a:spcPct val="100000"/>
              </a:lnSpc>
              <a:spcBef>
                <a:spcPts val="0"/>
              </a:spcBef>
              <a:spcAft>
                <a:spcPts val="0"/>
              </a:spcAft>
              <a:buSzPts val="1400"/>
              <a:buNone/>
            </a:pPr>
            <a:r>
              <a:rPr lang="en-AU"/>
              <a:t>This is the part of you that critiques &amp; nit-picks all the time, what you do, what you say, how you look, what you eat… it’s list of criticisms is endless</a:t>
            </a:r>
            <a:endParaRPr/>
          </a:p>
          <a:p>
            <a:pPr marL="50800" lvl="0" indent="0" algn="l" rtl="0">
              <a:lnSpc>
                <a:spcPct val="100000"/>
              </a:lnSpc>
              <a:spcBef>
                <a:spcPts val="0"/>
              </a:spcBef>
              <a:spcAft>
                <a:spcPts val="0"/>
              </a:spcAft>
              <a:buSzPts val="1400"/>
              <a:buNone/>
            </a:pPr>
            <a:r>
              <a:rPr lang="en-AU"/>
              <a:t>It is a relentless fault-finding machine.</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Imagine you could hear it speaking to you now. Imagine how it might criticize you and what it might say. Or, if your criticism is pretty quiet right now, think back to something that happened recently where you criticised yourself harshly. </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Hear the unkind and unwanted things it says to you. </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Take a moment to write down several unkind things your self-critic might say at the top of the page. Notice how you feel in your body when you hear it say these things. </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Now, with eyes closed again, imagine you had this critical part of yourself sitting beside you right now. If it had a physical form, what would it look like? </a:t>
            </a:r>
            <a:endParaRPr/>
          </a:p>
          <a:p>
            <a:pPr marL="50800" lvl="0" indent="0" algn="l" rtl="0">
              <a:lnSpc>
                <a:spcPct val="100000"/>
              </a:lnSpc>
              <a:spcBef>
                <a:spcPts val="0"/>
              </a:spcBef>
              <a:spcAft>
                <a:spcPts val="0"/>
              </a:spcAft>
              <a:buSzPts val="1400"/>
              <a:buNone/>
            </a:pPr>
            <a:r>
              <a:rPr lang="en-AU"/>
              <a:t>Remember that while you may have learned this voice from someone else, it is now your inner voice. It is not someone else that you know, it is your inner critic. </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Now, either draw a picture or write a brief description of how your inner critic looks. </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Fold your piece of paper in half, twice. Then take this piece of paper and place it on the chair next to you, across the table, or on the floor; somewhere just out of reach, separate to you.</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Notice what it feels like to separate yourself from this part of yourself. Notice any sensations or emotions that arise. </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AU"/>
              <a:t>Larger group debrief: What did you notice? </a:t>
            </a:r>
            <a:endParaRPr/>
          </a:p>
          <a:p>
            <a:pPr marL="5080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76" name="Google Shape;276;p76:notes"/>
          <p:cNvSpPr txBox="1">
            <a:spLocks noGrp="1"/>
          </p:cNvSpPr>
          <p:nvPr>
            <p:ph type="sldNum" idx="12"/>
          </p:nvPr>
        </p:nvSpPr>
        <p:spPr>
          <a:xfrm>
            <a:off x="4143587" y="9119475"/>
            <a:ext cx="3169920" cy="4817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84" name="Google Shape;284;p1:notes"/>
          <p:cNvSpPr txBox="1">
            <a:spLocks noGrp="1"/>
          </p:cNvSpPr>
          <p:nvPr>
            <p:ph type="sldNum" idx="12"/>
          </p:nvPr>
        </p:nvSpPr>
        <p:spPr>
          <a:xfrm>
            <a:off x="4143587" y="9119475"/>
            <a:ext cx="3169920" cy="4817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54: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58: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5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59: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5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60: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6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62: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6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63: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6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64: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6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65: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p6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68: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6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66: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6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67: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6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69: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6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70: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7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6: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78" name="Google Shape;378;p36:notes"/>
          <p:cNvSpPr txBox="1">
            <a:spLocks noGrp="1"/>
          </p:cNvSpPr>
          <p:nvPr>
            <p:ph type="sldNum" idx="12"/>
          </p:nvPr>
        </p:nvSpPr>
        <p:spPr>
          <a:xfrm>
            <a:off x="4143587" y="9119475"/>
            <a:ext cx="3169920" cy="481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AU"/>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77:notes"/>
          <p:cNvSpPr>
            <a:spLocks noGrp="1" noRot="1" noChangeAspect="1"/>
          </p:cNvSpPr>
          <p:nvPr>
            <p:ph type="sldImg" idx="2"/>
          </p:nvPr>
        </p:nvSpPr>
        <p:spPr>
          <a:xfrm>
            <a:off x="1187450" y="560388"/>
            <a:ext cx="5516563" cy="3103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77: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b="0"/>
          </a:p>
        </p:txBody>
      </p:sp>
      <p:sp>
        <p:nvSpPr>
          <p:cNvPr id="385" name="Google Shape;385;p77:notes"/>
          <p:cNvSpPr txBox="1">
            <a:spLocks noGrp="1"/>
          </p:cNvSpPr>
          <p:nvPr>
            <p:ph type="sldNum" idx="12"/>
          </p:nvPr>
        </p:nvSpPr>
        <p:spPr>
          <a:xfrm>
            <a:off x="4143587" y="9119475"/>
            <a:ext cx="3169920" cy="481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AU"/>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6: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 name="Google Shape;73;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7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78: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93" name="Google Shape;393;p78:notes"/>
          <p:cNvSpPr txBox="1">
            <a:spLocks noGrp="1"/>
          </p:cNvSpPr>
          <p:nvPr>
            <p:ph type="sldNum" idx="12"/>
          </p:nvPr>
        </p:nvSpPr>
        <p:spPr>
          <a:xfrm>
            <a:off x="4143587" y="9119475"/>
            <a:ext cx="3169920" cy="481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AU"/>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1: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1" name="Google Shape;401;p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73: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7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4: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0" name="Google Shape;80;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8: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23d1529a4f_1_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123d1529a4f_1_4:notes"/>
          <p:cNvSpPr txBox="1">
            <a:spLocks noGrp="1"/>
          </p:cNvSpPr>
          <p:nvPr>
            <p:ph type="body" idx="1"/>
          </p:nvPr>
        </p:nvSpPr>
        <p:spPr>
          <a:xfrm>
            <a:off x="731520" y="4620577"/>
            <a:ext cx="5852100" cy="378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g123d1529a4f_1_4:notes"/>
          <p:cNvSpPr txBox="1">
            <a:spLocks noGrp="1"/>
          </p:cNvSpPr>
          <p:nvPr>
            <p:ph type="sldNum" idx="12"/>
          </p:nvPr>
        </p:nvSpPr>
        <p:spPr>
          <a:xfrm>
            <a:off x="4143587" y="9119475"/>
            <a:ext cx="3169800" cy="481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AU"/>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0:notes"/>
          <p:cNvSpPr txBox="1">
            <a:spLocks noGrp="1"/>
          </p:cNvSpPr>
          <p:nvPr>
            <p:ph type="body" idx="1"/>
          </p:nvPr>
        </p:nvSpPr>
        <p:spPr>
          <a:xfrm>
            <a:off x="731520" y="4620577"/>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5400"/>
              <a:buFont typeface="Arial"/>
              <a:buNone/>
              <a:defRPr sz="5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lt1"/>
              </a:buClr>
              <a:buSzPts val="2800"/>
              <a:buNone/>
              <a:defRPr sz="2800">
                <a:latin typeface="Calibri"/>
                <a:ea typeface="Calibri"/>
                <a:cs typeface="Calibri"/>
                <a:sym typeface="Calibri"/>
              </a:defRPr>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222A35"/>
        </a:solidFill>
        <a:effectLst/>
      </p:bgPr>
    </p:bg>
    <p:spTree>
      <p:nvGrpSpPr>
        <p:cNvPr id="1" name="Shape 15"/>
        <p:cNvGrpSpPr/>
        <p:nvPr/>
      </p:nvGrpSpPr>
      <p:grpSpPr>
        <a:xfrm>
          <a:off x="0" y="0"/>
          <a:ext cx="0" cy="0"/>
          <a:chOff x="0" y="0"/>
          <a:chExt cx="0" cy="0"/>
        </a:xfrm>
      </p:grpSpPr>
      <p:sp>
        <p:nvSpPr>
          <p:cNvPr id="16" name="Google Shape;1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8"/>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chemeClr val="lt1"/>
              </a:buClr>
              <a:buSzPts val="2800"/>
              <a:buChar char="•"/>
              <a:defRPr sz="2800">
                <a:latin typeface="Calibri"/>
                <a:ea typeface="Calibri"/>
                <a:cs typeface="Calibri"/>
                <a:sym typeface="Calibri"/>
              </a:defRPr>
            </a:lvl1pPr>
            <a:lvl2pPr marL="914400" lvl="1" indent="-381000" algn="l">
              <a:lnSpc>
                <a:spcPct val="100000"/>
              </a:lnSpc>
              <a:spcBef>
                <a:spcPts val="500"/>
              </a:spcBef>
              <a:spcAft>
                <a:spcPts val="0"/>
              </a:spcAft>
              <a:buClr>
                <a:schemeClr val="lt1"/>
              </a:buClr>
              <a:buSzPts val="2400"/>
              <a:buChar char="•"/>
              <a:defRPr sz="2400">
                <a:latin typeface="Calibri"/>
                <a:ea typeface="Calibri"/>
                <a:cs typeface="Calibri"/>
                <a:sym typeface="Calibri"/>
              </a:defRPr>
            </a:lvl2pPr>
            <a:lvl3pPr marL="1371600" lvl="2" indent="-355600" algn="l">
              <a:lnSpc>
                <a:spcPct val="100000"/>
              </a:lnSpc>
              <a:spcBef>
                <a:spcPts val="500"/>
              </a:spcBef>
              <a:spcAft>
                <a:spcPts val="0"/>
              </a:spcAft>
              <a:buClr>
                <a:schemeClr val="lt1"/>
              </a:buClr>
              <a:buSzPts val="2000"/>
              <a:buChar char="•"/>
              <a:defRPr sz="2000">
                <a:latin typeface="Calibri"/>
                <a:ea typeface="Calibri"/>
                <a:cs typeface="Calibri"/>
                <a:sym typeface="Calibri"/>
              </a:defRPr>
            </a:lvl3pPr>
            <a:lvl4pPr marL="1828800" lvl="3" indent="-342900" algn="l">
              <a:lnSpc>
                <a:spcPct val="100000"/>
              </a:lnSpc>
              <a:spcBef>
                <a:spcPts val="500"/>
              </a:spcBef>
              <a:spcAft>
                <a:spcPts val="0"/>
              </a:spcAft>
              <a:buClr>
                <a:schemeClr val="lt1"/>
              </a:buClr>
              <a:buSzPts val="1800"/>
              <a:buChar char="•"/>
              <a:defRPr sz="1800">
                <a:latin typeface="Calibri"/>
                <a:ea typeface="Calibri"/>
                <a:cs typeface="Calibri"/>
                <a:sym typeface="Calibri"/>
              </a:defRPr>
            </a:lvl4pPr>
            <a:lvl5pPr marL="2286000" lvl="4" indent="-342900" algn="l">
              <a:lnSpc>
                <a:spcPct val="100000"/>
              </a:lnSpc>
              <a:spcBef>
                <a:spcPts val="500"/>
              </a:spcBef>
              <a:spcAft>
                <a:spcPts val="0"/>
              </a:spcAft>
              <a:buClr>
                <a:schemeClr val="lt1"/>
              </a:buClr>
              <a:buSzPts val="1800"/>
              <a:buChar char="•"/>
              <a:defRPr sz="1800">
                <a:latin typeface="Calibri"/>
                <a:ea typeface="Calibri"/>
                <a:cs typeface="Calibri"/>
                <a:sym typeface="Calibri"/>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1"/>
          <p:cNvSpPr txBox="1">
            <a:spLocks noGrp="1"/>
          </p:cNvSpPr>
          <p:nvPr>
            <p:ph type="body" idx="1"/>
          </p:nvPr>
        </p:nvSpPr>
        <p:spPr>
          <a:xfrm>
            <a:off x="838200" y="1865377"/>
            <a:ext cx="5181600" cy="431158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chemeClr val="lt1"/>
              </a:buClr>
              <a:buSzPts val="2800"/>
              <a:buChar char="•"/>
              <a:defRPr sz="2800">
                <a:latin typeface="Calibri"/>
                <a:ea typeface="Calibri"/>
                <a:cs typeface="Calibri"/>
                <a:sym typeface="Calibri"/>
              </a:defRPr>
            </a:lvl1pPr>
            <a:lvl2pPr marL="914400" lvl="1" indent="-381000" algn="l">
              <a:lnSpc>
                <a:spcPct val="100000"/>
              </a:lnSpc>
              <a:spcBef>
                <a:spcPts val="500"/>
              </a:spcBef>
              <a:spcAft>
                <a:spcPts val="0"/>
              </a:spcAft>
              <a:buClr>
                <a:schemeClr val="lt1"/>
              </a:buClr>
              <a:buSzPts val="2400"/>
              <a:buChar char="•"/>
              <a:defRPr sz="2400">
                <a:latin typeface="Calibri"/>
                <a:ea typeface="Calibri"/>
                <a:cs typeface="Calibri"/>
                <a:sym typeface="Calibri"/>
              </a:defRPr>
            </a:lvl2pPr>
            <a:lvl3pPr marL="1371600" lvl="2" indent="-355600" algn="l">
              <a:lnSpc>
                <a:spcPct val="100000"/>
              </a:lnSpc>
              <a:spcBef>
                <a:spcPts val="500"/>
              </a:spcBef>
              <a:spcAft>
                <a:spcPts val="0"/>
              </a:spcAft>
              <a:buClr>
                <a:schemeClr val="lt1"/>
              </a:buClr>
              <a:buSzPts val="2000"/>
              <a:buChar char="•"/>
              <a:defRPr sz="2000">
                <a:latin typeface="Calibri"/>
                <a:ea typeface="Calibri"/>
                <a:cs typeface="Calibri"/>
                <a:sym typeface="Calibri"/>
              </a:defRPr>
            </a:lvl3pPr>
            <a:lvl4pPr marL="1828800" lvl="3" indent="-342900" algn="l">
              <a:lnSpc>
                <a:spcPct val="100000"/>
              </a:lnSpc>
              <a:spcBef>
                <a:spcPts val="500"/>
              </a:spcBef>
              <a:spcAft>
                <a:spcPts val="0"/>
              </a:spcAft>
              <a:buClr>
                <a:schemeClr val="lt1"/>
              </a:buClr>
              <a:buSzPts val="1800"/>
              <a:buChar char="•"/>
              <a:defRPr sz="1800">
                <a:latin typeface="Calibri"/>
                <a:ea typeface="Calibri"/>
                <a:cs typeface="Calibri"/>
                <a:sym typeface="Calibri"/>
              </a:defRPr>
            </a:lvl4pPr>
            <a:lvl5pPr marL="2286000" lvl="4" indent="-342900" algn="l">
              <a:lnSpc>
                <a:spcPct val="100000"/>
              </a:lnSpc>
              <a:spcBef>
                <a:spcPts val="500"/>
              </a:spcBef>
              <a:spcAft>
                <a:spcPts val="0"/>
              </a:spcAft>
              <a:buClr>
                <a:schemeClr val="lt1"/>
              </a:buClr>
              <a:buSzPts val="1800"/>
              <a:buChar char="•"/>
              <a:defRPr sz="1800">
                <a:latin typeface="Calibri"/>
                <a:ea typeface="Calibri"/>
                <a:cs typeface="Calibri"/>
                <a:sym typeface="Calibri"/>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1" name="Google Shape;21;p51"/>
          <p:cNvSpPr txBox="1">
            <a:spLocks noGrp="1"/>
          </p:cNvSpPr>
          <p:nvPr>
            <p:ph type="body" idx="2"/>
          </p:nvPr>
        </p:nvSpPr>
        <p:spPr>
          <a:xfrm>
            <a:off x="6172200" y="1865377"/>
            <a:ext cx="5181600" cy="431158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chemeClr val="lt1"/>
              </a:buClr>
              <a:buSzPts val="2800"/>
              <a:buChar char="•"/>
              <a:defRPr sz="2800">
                <a:latin typeface="Calibri"/>
                <a:ea typeface="Calibri"/>
                <a:cs typeface="Calibri"/>
                <a:sym typeface="Calibri"/>
              </a:defRPr>
            </a:lvl1pPr>
            <a:lvl2pPr marL="914400" lvl="1" indent="-381000" algn="l">
              <a:lnSpc>
                <a:spcPct val="100000"/>
              </a:lnSpc>
              <a:spcBef>
                <a:spcPts val="500"/>
              </a:spcBef>
              <a:spcAft>
                <a:spcPts val="0"/>
              </a:spcAft>
              <a:buClr>
                <a:schemeClr val="lt1"/>
              </a:buClr>
              <a:buSzPts val="2400"/>
              <a:buChar char="•"/>
              <a:defRPr sz="2400">
                <a:latin typeface="Calibri"/>
                <a:ea typeface="Calibri"/>
                <a:cs typeface="Calibri"/>
                <a:sym typeface="Calibri"/>
              </a:defRPr>
            </a:lvl2pPr>
            <a:lvl3pPr marL="1371600" lvl="2" indent="-355600" algn="l">
              <a:lnSpc>
                <a:spcPct val="100000"/>
              </a:lnSpc>
              <a:spcBef>
                <a:spcPts val="500"/>
              </a:spcBef>
              <a:spcAft>
                <a:spcPts val="0"/>
              </a:spcAft>
              <a:buClr>
                <a:schemeClr val="lt1"/>
              </a:buClr>
              <a:buSzPts val="2000"/>
              <a:buChar char="•"/>
              <a:defRPr sz="2000">
                <a:latin typeface="Calibri"/>
                <a:ea typeface="Calibri"/>
                <a:cs typeface="Calibri"/>
                <a:sym typeface="Calibri"/>
              </a:defRPr>
            </a:lvl3pPr>
            <a:lvl4pPr marL="1828800" lvl="3" indent="-342900" algn="l">
              <a:lnSpc>
                <a:spcPct val="100000"/>
              </a:lnSpc>
              <a:spcBef>
                <a:spcPts val="500"/>
              </a:spcBef>
              <a:spcAft>
                <a:spcPts val="0"/>
              </a:spcAft>
              <a:buClr>
                <a:schemeClr val="lt1"/>
              </a:buClr>
              <a:buSzPts val="1800"/>
              <a:buChar char="•"/>
              <a:defRPr sz="1800">
                <a:latin typeface="Calibri"/>
                <a:ea typeface="Calibri"/>
                <a:cs typeface="Calibri"/>
                <a:sym typeface="Calibri"/>
              </a:defRPr>
            </a:lvl4pPr>
            <a:lvl5pPr marL="2286000" lvl="4" indent="-342900" algn="l">
              <a:lnSpc>
                <a:spcPct val="100000"/>
              </a:lnSpc>
              <a:spcBef>
                <a:spcPts val="500"/>
              </a:spcBef>
              <a:spcAft>
                <a:spcPts val="0"/>
              </a:spcAft>
              <a:buClr>
                <a:schemeClr val="lt1"/>
              </a:buClr>
              <a:buSzPts val="1800"/>
              <a:buChar char="•"/>
              <a:defRPr sz="1800">
                <a:latin typeface="Calibri"/>
                <a:ea typeface="Calibri"/>
                <a:cs typeface="Calibri"/>
                <a:sym typeface="Calibri"/>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Clr>
                <a:schemeClr val="lt1"/>
              </a:buClr>
              <a:buSzPts val="1800"/>
              <a:buNone/>
              <a:defRPr sz="1800">
                <a:solidFill>
                  <a:schemeClr val="lt1"/>
                </a:solidFill>
              </a:defRPr>
            </a:lvl3pPr>
            <a:lvl4pPr marL="1828800" lvl="3" indent="-228600" algn="l">
              <a:lnSpc>
                <a:spcPct val="100000"/>
              </a:lnSpc>
              <a:spcBef>
                <a:spcPts val="500"/>
              </a:spcBef>
              <a:spcAft>
                <a:spcPts val="0"/>
              </a:spcAft>
              <a:buClr>
                <a:schemeClr val="lt1"/>
              </a:buClr>
              <a:buSzPts val="1600"/>
              <a:buNone/>
              <a:defRPr sz="1600">
                <a:solidFill>
                  <a:schemeClr val="lt1"/>
                </a:solidFill>
              </a:defRPr>
            </a:lvl4pPr>
            <a:lvl5pPr marL="2286000" lvl="4" indent="-228600" algn="l">
              <a:lnSpc>
                <a:spcPct val="10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50"/>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2400"/>
              <a:buNone/>
              <a:defRPr sz="2400" b="1">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2000"/>
              <a:buNone/>
              <a:defRPr sz="2000" b="1"/>
            </a:lvl2pPr>
            <a:lvl3pPr marL="1371600" lvl="2" indent="-228600" algn="l">
              <a:lnSpc>
                <a:spcPct val="100000"/>
              </a:lnSpc>
              <a:spcBef>
                <a:spcPts val="500"/>
              </a:spcBef>
              <a:spcAft>
                <a:spcPts val="0"/>
              </a:spcAft>
              <a:buClr>
                <a:schemeClr val="lt1"/>
              </a:buClr>
              <a:buSzPts val="1800"/>
              <a:buNone/>
              <a:defRPr sz="1800" b="1"/>
            </a:lvl3pPr>
            <a:lvl4pPr marL="1828800" lvl="3" indent="-228600" algn="l">
              <a:lnSpc>
                <a:spcPct val="100000"/>
              </a:lnSpc>
              <a:spcBef>
                <a:spcPts val="500"/>
              </a:spcBef>
              <a:spcAft>
                <a:spcPts val="0"/>
              </a:spcAft>
              <a:buClr>
                <a:schemeClr val="lt1"/>
              </a:buClr>
              <a:buSzPts val="1600"/>
              <a:buNone/>
              <a:defRPr sz="1600" b="1"/>
            </a:lvl4pPr>
            <a:lvl5pPr marL="2286000" lvl="4" indent="-228600" algn="l">
              <a:lnSpc>
                <a:spcPct val="10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3" name="Google Shape;33;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Clr>
                <a:schemeClr val="lt1"/>
              </a:buClr>
              <a:buSzPts val="2400"/>
              <a:buChar char="•"/>
              <a:defRPr sz="2400">
                <a:latin typeface="Calibri"/>
                <a:ea typeface="Calibri"/>
                <a:cs typeface="Calibri"/>
                <a:sym typeface="Calibri"/>
              </a:defRPr>
            </a:lvl1pPr>
            <a:lvl2pPr marL="914400" lvl="1" indent="-355600" algn="l">
              <a:lnSpc>
                <a:spcPct val="100000"/>
              </a:lnSpc>
              <a:spcBef>
                <a:spcPts val="500"/>
              </a:spcBef>
              <a:spcAft>
                <a:spcPts val="0"/>
              </a:spcAft>
              <a:buClr>
                <a:schemeClr val="lt1"/>
              </a:buClr>
              <a:buSzPts val="2000"/>
              <a:buChar char="•"/>
              <a:defRPr sz="2000">
                <a:latin typeface="Calibri"/>
                <a:ea typeface="Calibri"/>
                <a:cs typeface="Calibri"/>
                <a:sym typeface="Calibri"/>
              </a:defRPr>
            </a:lvl2pPr>
            <a:lvl3pPr marL="1371600" lvl="2" indent="-342900" algn="l">
              <a:lnSpc>
                <a:spcPct val="100000"/>
              </a:lnSpc>
              <a:spcBef>
                <a:spcPts val="500"/>
              </a:spcBef>
              <a:spcAft>
                <a:spcPts val="0"/>
              </a:spcAft>
              <a:buClr>
                <a:schemeClr val="lt1"/>
              </a:buClr>
              <a:buSzPts val="1800"/>
              <a:buChar char="•"/>
              <a:defRPr sz="1800">
                <a:latin typeface="Calibri"/>
                <a:ea typeface="Calibri"/>
                <a:cs typeface="Calibri"/>
                <a:sym typeface="Calibri"/>
              </a:defRPr>
            </a:lvl3pPr>
            <a:lvl4pPr marL="1828800" lvl="3" indent="-330200" algn="l">
              <a:lnSpc>
                <a:spcPct val="100000"/>
              </a:lnSpc>
              <a:spcBef>
                <a:spcPts val="500"/>
              </a:spcBef>
              <a:spcAft>
                <a:spcPts val="0"/>
              </a:spcAft>
              <a:buClr>
                <a:schemeClr val="lt1"/>
              </a:buClr>
              <a:buSzPts val="1600"/>
              <a:buChar char="•"/>
              <a:defRPr sz="1600">
                <a:latin typeface="Calibri"/>
                <a:ea typeface="Calibri"/>
                <a:cs typeface="Calibri"/>
                <a:sym typeface="Calibri"/>
              </a:defRPr>
            </a:lvl4pPr>
            <a:lvl5pPr marL="2286000" lvl="4" indent="-330200" algn="l">
              <a:lnSpc>
                <a:spcPct val="100000"/>
              </a:lnSpc>
              <a:spcBef>
                <a:spcPts val="500"/>
              </a:spcBef>
              <a:spcAft>
                <a:spcPts val="0"/>
              </a:spcAft>
              <a:buClr>
                <a:schemeClr val="lt1"/>
              </a:buClr>
              <a:buSzPts val="1600"/>
              <a:buChar char="•"/>
              <a:defRPr sz="1600">
                <a:latin typeface="Calibri"/>
                <a:ea typeface="Calibri"/>
                <a:cs typeface="Calibri"/>
                <a:sym typeface="Calibri"/>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4" name="Google Shape;34;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2400"/>
              <a:buNone/>
              <a:defRPr sz="2400" b="1">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2000"/>
              <a:buNone/>
              <a:defRPr sz="2000" b="1"/>
            </a:lvl2pPr>
            <a:lvl3pPr marL="1371600" lvl="2" indent="-228600" algn="l">
              <a:lnSpc>
                <a:spcPct val="100000"/>
              </a:lnSpc>
              <a:spcBef>
                <a:spcPts val="500"/>
              </a:spcBef>
              <a:spcAft>
                <a:spcPts val="0"/>
              </a:spcAft>
              <a:buClr>
                <a:schemeClr val="lt1"/>
              </a:buClr>
              <a:buSzPts val="1800"/>
              <a:buNone/>
              <a:defRPr sz="1800" b="1"/>
            </a:lvl3pPr>
            <a:lvl4pPr marL="1828800" lvl="3" indent="-228600" algn="l">
              <a:lnSpc>
                <a:spcPct val="100000"/>
              </a:lnSpc>
              <a:spcBef>
                <a:spcPts val="500"/>
              </a:spcBef>
              <a:spcAft>
                <a:spcPts val="0"/>
              </a:spcAft>
              <a:buClr>
                <a:schemeClr val="lt1"/>
              </a:buClr>
              <a:buSzPts val="1600"/>
              <a:buNone/>
              <a:defRPr sz="1600" b="1"/>
            </a:lvl4pPr>
            <a:lvl5pPr marL="2286000" lvl="4" indent="-228600" algn="l">
              <a:lnSpc>
                <a:spcPct val="10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5" name="Google Shape;35;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Clr>
                <a:schemeClr val="lt1"/>
              </a:buClr>
              <a:buSzPts val="2400"/>
              <a:buChar char="•"/>
              <a:defRPr sz="2400">
                <a:latin typeface="Calibri"/>
                <a:ea typeface="Calibri"/>
                <a:cs typeface="Calibri"/>
                <a:sym typeface="Calibri"/>
              </a:defRPr>
            </a:lvl1pPr>
            <a:lvl2pPr marL="914400" lvl="1" indent="-355600" algn="l">
              <a:lnSpc>
                <a:spcPct val="100000"/>
              </a:lnSpc>
              <a:spcBef>
                <a:spcPts val="500"/>
              </a:spcBef>
              <a:spcAft>
                <a:spcPts val="0"/>
              </a:spcAft>
              <a:buClr>
                <a:schemeClr val="lt1"/>
              </a:buClr>
              <a:buSzPts val="2000"/>
              <a:buChar char="•"/>
              <a:defRPr sz="2000">
                <a:latin typeface="Calibri"/>
                <a:ea typeface="Calibri"/>
                <a:cs typeface="Calibri"/>
                <a:sym typeface="Calibri"/>
              </a:defRPr>
            </a:lvl2pPr>
            <a:lvl3pPr marL="1371600" lvl="2" indent="-342900" algn="l">
              <a:lnSpc>
                <a:spcPct val="100000"/>
              </a:lnSpc>
              <a:spcBef>
                <a:spcPts val="500"/>
              </a:spcBef>
              <a:spcAft>
                <a:spcPts val="0"/>
              </a:spcAft>
              <a:buClr>
                <a:schemeClr val="lt1"/>
              </a:buClr>
              <a:buSzPts val="1800"/>
              <a:buChar char="•"/>
              <a:defRPr sz="1800">
                <a:latin typeface="Calibri"/>
                <a:ea typeface="Calibri"/>
                <a:cs typeface="Calibri"/>
                <a:sym typeface="Calibri"/>
              </a:defRPr>
            </a:lvl3pPr>
            <a:lvl4pPr marL="1828800" lvl="3" indent="-330200" algn="l">
              <a:lnSpc>
                <a:spcPct val="100000"/>
              </a:lnSpc>
              <a:spcBef>
                <a:spcPts val="500"/>
              </a:spcBef>
              <a:spcAft>
                <a:spcPts val="0"/>
              </a:spcAft>
              <a:buClr>
                <a:schemeClr val="lt1"/>
              </a:buClr>
              <a:buSzPts val="1600"/>
              <a:buChar char="•"/>
              <a:defRPr sz="1600">
                <a:latin typeface="Calibri"/>
                <a:ea typeface="Calibri"/>
                <a:cs typeface="Calibri"/>
                <a:sym typeface="Calibri"/>
              </a:defRPr>
            </a:lvl4pPr>
            <a:lvl5pPr marL="2286000" lvl="4" indent="-330200" algn="l">
              <a:lnSpc>
                <a:spcPct val="100000"/>
              </a:lnSpc>
              <a:spcBef>
                <a:spcPts val="500"/>
              </a:spcBef>
              <a:spcAft>
                <a:spcPts val="0"/>
              </a:spcAft>
              <a:buClr>
                <a:schemeClr val="lt1"/>
              </a:buClr>
              <a:buSzPts val="1600"/>
              <a:buChar char="•"/>
              <a:defRPr sz="1600">
                <a:latin typeface="Calibri"/>
                <a:ea typeface="Calibri"/>
                <a:cs typeface="Calibri"/>
                <a:sym typeface="Calibri"/>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6" name="Google Shape;3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37" name="Google Shape;3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38" name="Google Shape;3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39"/>
        <p:cNvGrpSpPr/>
        <p:nvPr/>
      </p:nvGrpSpPr>
      <p:grpSpPr>
        <a:xfrm>
          <a:off x="0" y="0"/>
          <a:ext cx="0" cy="0"/>
          <a:chOff x="0" y="0"/>
          <a:chExt cx="0" cy="0"/>
        </a:xfrm>
      </p:grpSpPr>
      <p:sp>
        <p:nvSpPr>
          <p:cNvPr id="40" name="Google Shape;40;p74"/>
          <p:cNvSpPr txBox="1">
            <a:spLocks noGrp="1"/>
          </p:cNvSpPr>
          <p:nvPr>
            <p:ph type="title"/>
          </p:nvPr>
        </p:nvSpPr>
        <p:spPr>
          <a:xfrm>
            <a:off x="831851" y="552552"/>
            <a:ext cx="10515600" cy="149629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3600"/>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6"/>
          <p:cNvSpPr txBox="1">
            <a:spLocks noGrp="1"/>
          </p:cNvSpPr>
          <p:nvPr>
            <p:ph type="body" idx="1"/>
          </p:nvPr>
        </p:nvSpPr>
        <p:spPr>
          <a:xfrm>
            <a:off x="838200" y="1873503"/>
            <a:ext cx="10515600" cy="430345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youtu.be/bgeLislRCk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2"/>
          <p:cNvSpPr txBox="1">
            <a:spLocks noGrp="1"/>
          </p:cNvSpPr>
          <p:nvPr>
            <p:ph type="ctrTitle"/>
          </p:nvPr>
        </p:nvSpPr>
        <p:spPr>
          <a:xfrm>
            <a:off x="681135" y="530345"/>
            <a:ext cx="6390225"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Arial"/>
              <a:buNone/>
            </a:pPr>
            <a:r>
              <a:rPr lang="en-AU" b="1">
                <a:latin typeface="Arial"/>
                <a:ea typeface="Arial"/>
                <a:cs typeface="Arial"/>
                <a:sym typeface="Arial"/>
              </a:rPr>
              <a:t>Don’t Let Them See My Flaws</a:t>
            </a:r>
            <a:endParaRPr/>
          </a:p>
        </p:txBody>
      </p:sp>
      <p:sp>
        <p:nvSpPr>
          <p:cNvPr id="46" name="Google Shape;46;p2"/>
          <p:cNvSpPr txBox="1">
            <a:spLocks noGrp="1"/>
          </p:cNvSpPr>
          <p:nvPr>
            <p:ph type="subTitle" idx="1"/>
          </p:nvPr>
        </p:nvSpPr>
        <p:spPr>
          <a:xfrm>
            <a:off x="681135" y="3010020"/>
            <a:ext cx="6871996" cy="2798762"/>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Clr>
                <a:schemeClr val="lt1"/>
              </a:buClr>
              <a:buSzPct val="100000"/>
              <a:buNone/>
            </a:pPr>
            <a:r>
              <a:rPr lang="en-AU">
                <a:latin typeface="Arial"/>
                <a:ea typeface="Arial"/>
                <a:cs typeface="Arial"/>
                <a:sym typeface="Arial"/>
              </a:rPr>
              <a:t>Exploring t</a:t>
            </a:r>
            <a:r>
              <a:rPr lang="en-AU" sz="2800">
                <a:latin typeface="Arial"/>
                <a:ea typeface="Arial"/>
                <a:cs typeface="Arial"/>
                <a:sym typeface="Arial"/>
              </a:rPr>
              <a:t>he Intersection of Perfectionism, Body Image and Eating Disorders</a:t>
            </a:r>
            <a:endParaRPr/>
          </a:p>
          <a:p>
            <a:pPr marL="0" lvl="0" indent="0" algn="l" rtl="0">
              <a:lnSpc>
                <a:spcPct val="100000"/>
              </a:lnSpc>
              <a:spcBef>
                <a:spcPts val="1000"/>
              </a:spcBef>
              <a:spcAft>
                <a:spcPts val="0"/>
              </a:spcAft>
              <a:buClr>
                <a:schemeClr val="lt1"/>
              </a:buClr>
              <a:buSzPct val="100000"/>
              <a:buNone/>
            </a:pPr>
            <a:endParaRPr>
              <a:latin typeface="Arial"/>
              <a:ea typeface="Arial"/>
              <a:cs typeface="Arial"/>
              <a:sym typeface="Arial"/>
            </a:endParaRPr>
          </a:p>
          <a:p>
            <a:pPr marL="0" lvl="0" indent="0" algn="l" rtl="0">
              <a:lnSpc>
                <a:spcPct val="100000"/>
              </a:lnSpc>
              <a:spcBef>
                <a:spcPts val="1000"/>
              </a:spcBef>
              <a:spcAft>
                <a:spcPts val="0"/>
              </a:spcAft>
              <a:buClr>
                <a:schemeClr val="lt1"/>
              </a:buClr>
              <a:buSzPct val="100000"/>
              <a:buNone/>
            </a:pPr>
            <a:r>
              <a:rPr lang="en-AU">
                <a:latin typeface="Arial"/>
                <a:ea typeface="Arial"/>
                <a:cs typeface="Arial"/>
                <a:sym typeface="Arial"/>
              </a:rPr>
              <a:t>Dr. Sarah Pegrum </a:t>
            </a:r>
            <a:r>
              <a:rPr lang="en-AU" sz="1800">
                <a:latin typeface="Calibri"/>
                <a:ea typeface="Calibri"/>
                <a:cs typeface="Calibri"/>
                <a:sym typeface="Calibri"/>
              </a:rPr>
              <a:t>Phd/MPsych (Clinical), Peer Reviewed Trainer</a:t>
            </a:r>
            <a:endParaRPr>
              <a:latin typeface="Arial"/>
              <a:ea typeface="Arial"/>
              <a:cs typeface="Arial"/>
              <a:sym typeface="Arial"/>
            </a:endParaRPr>
          </a:p>
          <a:p>
            <a:pPr marL="0" lvl="0" indent="0" algn="l" rtl="0">
              <a:lnSpc>
                <a:spcPct val="100000"/>
              </a:lnSpc>
              <a:spcBef>
                <a:spcPts val="1000"/>
              </a:spcBef>
              <a:spcAft>
                <a:spcPts val="0"/>
              </a:spcAft>
              <a:buClr>
                <a:schemeClr val="lt1"/>
              </a:buClr>
              <a:buSzPts val="7932"/>
              <a:buNone/>
            </a:pPr>
            <a:r>
              <a:rPr lang="en-AU">
                <a:latin typeface="Arial"/>
                <a:ea typeface="Arial"/>
                <a:cs typeface="Arial"/>
                <a:sym typeface="Arial"/>
              </a:rPr>
              <a:t>Jennifer Kemp </a:t>
            </a:r>
            <a:r>
              <a:rPr lang="en-AU" sz="1600">
                <a:latin typeface="Arial"/>
                <a:ea typeface="Arial"/>
                <a:cs typeface="Arial"/>
                <a:sym typeface="Arial"/>
              </a:rPr>
              <a:t>M(Psych)Clinical</a:t>
            </a:r>
            <a:endParaRPr sz="1600">
              <a:solidFill>
                <a:srgbClr val="BFBFBF"/>
              </a:solidFill>
              <a:latin typeface="Arial"/>
              <a:ea typeface="Arial"/>
              <a:cs typeface="Arial"/>
              <a:sym typeface="Arial"/>
            </a:endParaRPr>
          </a:p>
          <a:p>
            <a:pPr marL="0" lvl="0" indent="0" algn="l" rtl="0">
              <a:lnSpc>
                <a:spcPct val="100000"/>
              </a:lnSpc>
              <a:spcBef>
                <a:spcPts val="1000"/>
              </a:spcBef>
              <a:spcAft>
                <a:spcPts val="0"/>
              </a:spcAft>
              <a:buClr>
                <a:schemeClr val="lt1"/>
              </a:buClr>
              <a:buSzPct val="100000"/>
              <a:buNone/>
            </a:pPr>
            <a:endParaRPr sz="3200"/>
          </a:p>
        </p:txBody>
      </p:sp>
      <p:pic>
        <p:nvPicPr>
          <p:cNvPr id="47" name="Google Shape;47;p2" descr="A statue of a person&#10;&#10;Description automatically generated with low confidence"/>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48" name="Google Shape;48;p2"/>
          <p:cNvSpPr txBox="1"/>
          <p:nvPr/>
        </p:nvSpPr>
        <p:spPr>
          <a:xfrm>
            <a:off x="681135" y="6154615"/>
            <a:ext cx="56376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AU" sz="1800" b="0" i="0" u="sng" strike="noStrike" cap="none">
                <a:solidFill>
                  <a:schemeClr val="hlink"/>
                </a:solidFill>
                <a:latin typeface="Arial"/>
                <a:ea typeface="Arial"/>
                <a:cs typeface="Arial"/>
                <a:sym typeface="Arial"/>
                <a:hlinkClick r:id="rId4"/>
              </a:rPr>
              <a:t>https://youtu.be/bgeLislRCko</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1" descr="A picture containing metal&#10;&#10;Description automatically generated"/>
          <p:cNvPicPr preferRelativeResize="0"/>
          <p:nvPr/>
        </p:nvPicPr>
        <p:blipFill rotWithShape="1">
          <a:blip r:embed="rId3">
            <a:alphaModFix/>
          </a:blip>
          <a:srcRect t="7925" b="7780"/>
          <a:stretch/>
        </p:blipFill>
        <p:spPr>
          <a:xfrm>
            <a:off x="-14655" y="0"/>
            <a:ext cx="12203723" cy="6858000"/>
          </a:xfrm>
          <a:prstGeom prst="rect">
            <a:avLst/>
          </a:prstGeom>
          <a:noFill/>
          <a:ln>
            <a:noFill/>
          </a:ln>
        </p:spPr>
      </p:pic>
      <p:sp>
        <p:nvSpPr>
          <p:cNvPr id="109" name="Google Shape;109;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AU"/>
              <a:t>Language Relations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Modern Context</a:t>
            </a:r>
            <a:endParaRPr/>
          </a:p>
        </p:txBody>
      </p:sp>
      <p:sp>
        <p:nvSpPr>
          <p:cNvPr id="115" name="Google Shape;115;p12"/>
          <p:cNvSpPr txBox="1">
            <a:spLocks noGrp="1"/>
          </p:cNvSpPr>
          <p:nvPr>
            <p:ph type="body" idx="1"/>
          </p:nvPr>
        </p:nvSpPr>
        <p:spPr>
          <a:xfrm>
            <a:off x="838200" y="1865376"/>
            <a:ext cx="6072554" cy="4833703"/>
          </a:xfrm>
          <a:prstGeom prst="rect">
            <a:avLst/>
          </a:prstGeom>
          <a:noFill/>
          <a:ln>
            <a:noFill/>
          </a:ln>
        </p:spPr>
        <p:txBody>
          <a:bodyPr spcFirstLastPara="1" wrap="square" lIns="91425" tIns="45700" rIns="91425" bIns="45700" anchor="t" anchorCtr="0">
            <a:normAutofit/>
          </a:bodyPr>
          <a:lstStyle/>
          <a:p>
            <a:pPr marL="457200" lvl="0" indent="-406400" algn="l" rtl="0">
              <a:lnSpc>
                <a:spcPct val="110000"/>
              </a:lnSpc>
              <a:spcBef>
                <a:spcPts val="1000"/>
              </a:spcBef>
              <a:spcAft>
                <a:spcPts val="0"/>
              </a:spcAft>
              <a:buSzPts val="2800"/>
              <a:buChar char="•"/>
            </a:pPr>
            <a:r>
              <a:rPr lang="en-AU"/>
              <a:t>Certain appearances are idolized, while others are feared and vilified</a:t>
            </a:r>
            <a:endParaRPr/>
          </a:p>
          <a:p>
            <a:pPr marL="914400" lvl="1" indent="-381000" algn="l" rtl="0">
              <a:lnSpc>
                <a:spcPct val="110000"/>
              </a:lnSpc>
              <a:spcBef>
                <a:spcPts val="500"/>
              </a:spcBef>
              <a:spcAft>
                <a:spcPts val="0"/>
              </a:spcAft>
              <a:buSzPts val="2400"/>
              <a:buChar char="•"/>
            </a:pPr>
            <a:r>
              <a:rPr lang="en-AU"/>
              <a:t>Diet/Wellness culture/Fitspo</a:t>
            </a:r>
            <a:endParaRPr/>
          </a:p>
          <a:p>
            <a:pPr marL="914400" lvl="1" indent="-381000" algn="l" rtl="0">
              <a:lnSpc>
                <a:spcPct val="110000"/>
              </a:lnSpc>
              <a:spcBef>
                <a:spcPts val="500"/>
              </a:spcBef>
              <a:spcAft>
                <a:spcPts val="0"/>
              </a:spcAft>
              <a:buSzPts val="2400"/>
              <a:buChar char="•"/>
            </a:pPr>
            <a:r>
              <a:rPr lang="en-AU"/>
              <a:t>Fat phobia</a:t>
            </a:r>
            <a:endParaRPr/>
          </a:p>
          <a:p>
            <a:pPr marL="457200" lvl="0" indent="-406400" algn="l" rtl="0">
              <a:lnSpc>
                <a:spcPct val="110000"/>
              </a:lnSpc>
              <a:spcBef>
                <a:spcPts val="1000"/>
              </a:spcBef>
              <a:spcAft>
                <a:spcPts val="0"/>
              </a:spcAft>
              <a:buSzPts val="2800"/>
              <a:buChar char="•"/>
            </a:pPr>
            <a:r>
              <a:rPr lang="en-AU"/>
              <a:t>Achievement &amp; success is highly reinforced</a:t>
            </a:r>
            <a:endParaRPr/>
          </a:p>
          <a:p>
            <a:pPr marL="457200" lvl="0" indent="-406400" algn="l" rtl="0">
              <a:lnSpc>
                <a:spcPct val="110000"/>
              </a:lnSpc>
              <a:spcBef>
                <a:spcPts val="1000"/>
              </a:spcBef>
              <a:spcAft>
                <a:spcPts val="0"/>
              </a:spcAft>
              <a:buSzPts val="2800"/>
              <a:buChar char="•"/>
            </a:pPr>
            <a:r>
              <a:rPr lang="en-AU"/>
              <a:t>Failure or not good enough is punished and shamed</a:t>
            </a:r>
            <a:endParaRPr/>
          </a:p>
          <a:p>
            <a:pPr marL="914400" lvl="1" indent="-228600" algn="l" rtl="0">
              <a:lnSpc>
                <a:spcPct val="110000"/>
              </a:lnSpc>
              <a:spcBef>
                <a:spcPts val="500"/>
              </a:spcBef>
              <a:spcAft>
                <a:spcPts val="0"/>
              </a:spcAft>
              <a:buSzPts val="2400"/>
              <a:buNone/>
            </a:pPr>
            <a:endParaRPr/>
          </a:p>
        </p:txBody>
      </p:sp>
      <p:pic>
        <p:nvPicPr>
          <p:cNvPr id="116" name="Google Shape;116;p12" descr="A city street at night&#10;&#10;Description automatically generated with medium confidence"/>
          <p:cNvPicPr preferRelativeResize="0"/>
          <p:nvPr/>
        </p:nvPicPr>
        <p:blipFill rotWithShape="1">
          <a:blip r:embed="rId3">
            <a:alphaModFix/>
          </a:blip>
          <a:srcRect l="17870" r="22921"/>
          <a:stretch/>
        </p:blipFill>
        <p:spPr>
          <a:xfrm>
            <a:off x="7261412" y="0"/>
            <a:ext cx="4930588"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9"/>
          <p:cNvSpPr txBox="1">
            <a:spLocks noGrp="1"/>
          </p:cNvSpPr>
          <p:nvPr>
            <p:ph type="title"/>
          </p:nvPr>
        </p:nvSpPr>
        <p:spPr>
          <a:xfrm>
            <a:off x="838200" y="365125"/>
            <a:ext cx="4369158" cy="61730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So what are the common processes at the heart of perfectionism, eating disorders &amp; body image disturbances?</a:t>
            </a:r>
            <a:endParaRPr/>
          </a:p>
        </p:txBody>
      </p:sp>
      <p:grpSp>
        <p:nvGrpSpPr>
          <p:cNvPr id="122" name="Google Shape;122;p9"/>
          <p:cNvGrpSpPr/>
          <p:nvPr/>
        </p:nvGrpSpPr>
        <p:grpSpPr>
          <a:xfrm>
            <a:off x="5353318" y="416810"/>
            <a:ext cx="6456133" cy="6024380"/>
            <a:chOff x="2874948" y="450438"/>
            <a:chExt cx="6456133" cy="6024380"/>
          </a:xfrm>
        </p:grpSpPr>
        <p:sp>
          <p:nvSpPr>
            <p:cNvPr id="123" name="Google Shape;123;p9"/>
            <p:cNvSpPr/>
            <p:nvPr/>
          </p:nvSpPr>
          <p:spPr>
            <a:xfrm>
              <a:off x="3703912" y="450438"/>
              <a:ext cx="4784140" cy="4784140"/>
            </a:xfrm>
            <a:custGeom>
              <a:avLst/>
              <a:gdLst/>
              <a:ahLst/>
              <a:cxnLst/>
              <a:rect l="l" t="t" r="r" b="b"/>
              <a:pathLst>
                <a:path w="4784140" h="4784140" extrusionOk="0">
                  <a:moveTo>
                    <a:pt x="0" y="2392070"/>
                  </a:moveTo>
                  <a:cubicBezTo>
                    <a:pt x="0" y="1070966"/>
                    <a:pt x="1070966" y="0"/>
                    <a:pt x="2392070" y="0"/>
                  </a:cubicBezTo>
                  <a:cubicBezTo>
                    <a:pt x="3713174" y="0"/>
                    <a:pt x="4784140" y="1070966"/>
                    <a:pt x="4784140" y="2392070"/>
                  </a:cubicBezTo>
                  <a:cubicBezTo>
                    <a:pt x="4784140" y="3713174"/>
                    <a:pt x="3713174" y="4784140"/>
                    <a:pt x="2392070" y="4784140"/>
                  </a:cubicBezTo>
                  <a:cubicBezTo>
                    <a:pt x="1070966" y="4784140"/>
                    <a:pt x="0" y="3713174"/>
                    <a:pt x="0" y="2392070"/>
                  </a:cubicBezTo>
                  <a:close/>
                </a:path>
              </a:pathLst>
            </a:custGeom>
            <a:solidFill>
              <a:srgbClr val="599BD5">
                <a:alpha val="48235"/>
              </a:srgbClr>
            </a:solidFill>
            <a:ln w="12700" cap="flat" cmpd="sng">
              <a:solidFill>
                <a:schemeClr val="lt1"/>
              </a:solidFill>
              <a:prstDash val="solid"/>
              <a:miter lim="800000"/>
              <a:headEnd type="none" w="sm" len="sm"/>
              <a:tailEnd type="none" w="sm" len="sm"/>
            </a:ln>
          </p:spPr>
          <p:txBody>
            <a:bodyPr spcFirstLastPara="1" wrap="square" lIns="637875" tIns="837200" rIns="637875" bIns="1794050" anchor="ctr" anchorCtr="0">
              <a:noAutofit/>
            </a:bodyPr>
            <a:lstStyle/>
            <a:p>
              <a:pPr marL="0" marR="0" lvl="0" indent="0" algn="ctr" rtl="0">
                <a:lnSpc>
                  <a:spcPct val="90000"/>
                </a:lnSpc>
                <a:spcBef>
                  <a:spcPts val="0"/>
                </a:spcBef>
                <a:spcAft>
                  <a:spcPts val="0"/>
                </a:spcAft>
                <a:buClr>
                  <a:schemeClr val="lt1"/>
                </a:buClr>
                <a:buSzPts val="1600"/>
                <a:buFont typeface="Calibri"/>
                <a:buNone/>
              </a:pPr>
              <a:endParaRPr sz="1600" b="0" i="0" u="none" strike="noStrike" cap="none">
                <a:solidFill>
                  <a:srgbClr val="1E4E79"/>
                </a:solidFill>
                <a:latin typeface="Calibri"/>
                <a:ea typeface="Calibri"/>
                <a:cs typeface="Calibri"/>
                <a:sym typeface="Calibri"/>
              </a:endParaRPr>
            </a:p>
          </p:txBody>
        </p:sp>
        <p:sp>
          <p:nvSpPr>
            <p:cNvPr id="124" name="Google Shape;124;p9"/>
            <p:cNvSpPr/>
            <p:nvPr/>
          </p:nvSpPr>
          <p:spPr>
            <a:xfrm>
              <a:off x="4546941" y="1664844"/>
              <a:ext cx="4784140" cy="4784140"/>
            </a:xfrm>
            <a:custGeom>
              <a:avLst/>
              <a:gdLst/>
              <a:ahLst/>
              <a:cxnLst/>
              <a:rect l="l" t="t" r="r" b="b"/>
              <a:pathLst>
                <a:path w="4784140" h="4784140" extrusionOk="0">
                  <a:moveTo>
                    <a:pt x="0" y="2392070"/>
                  </a:moveTo>
                  <a:cubicBezTo>
                    <a:pt x="0" y="1070966"/>
                    <a:pt x="1070966" y="0"/>
                    <a:pt x="2392070" y="0"/>
                  </a:cubicBezTo>
                  <a:cubicBezTo>
                    <a:pt x="3713174" y="0"/>
                    <a:pt x="4784140" y="1070966"/>
                    <a:pt x="4784140" y="2392070"/>
                  </a:cubicBezTo>
                  <a:cubicBezTo>
                    <a:pt x="4784140" y="3713174"/>
                    <a:pt x="3713174" y="4784140"/>
                    <a:pt x="2392070" y="4784140"/>
                  </a:cubicBezTo>
                  <a:cubicBezTo>
                    <a:pt x="1070966" y="4784140"/>
                    <a:pt x="0" y="3713174"/>
                    <a:pt x="0" y="2392070"/>
                  </a:cubicBezTo>
                  <a:close/>
                </a:path>
              </a:pathLst>
            </a:custGeom>
            <a:solidFill>
              <a:srgbClr val="4CC38C">
                <a:alpha val="48235"/>
              </a:srgbClr>
            </a:solidFill>
            <a:ln w="12700" cap="flat" cmpd="sng">
              <a:solidFill>
                <a:schemeClr val="lt1"/>
              </a:solidFill>
              <a:prstDash val="solid"/>
              <a:miter lim="800000"/>
              <a:headEnd type="none" w="sm" len="sm"/>
              <a:tailEnd type="none" w="sm" len="sm"/>
            </a:ln>
          </p:spPr>
          <p:txBody>
            <a:bodyPr spcFirstLastPara="1" wrap="square" lIns="1463150" tIns="1235900" rIns="450500" bIns="916950" anchor="ctr" anchorCtr="0">
              <a:noAutofit/>
            </a:bodyPr>
            <a:lstStyle/>
            <a:p>
              <a:pPr marL="0" marR="0" lvl="0" indent="0" algn="ctr" rtl="0">
                <a:lnSpc>
                  <a:spcPct val="90000"/>
                </a:lnSpc>
                <a:spcBef>
                  <a:spcPts val="0"/>
                </a:spcBef>
                <a:spcAft>
                  <a:spcPts val="0"/>
                </a:spcAft>
                <a:buClr>
                  <a:schemeClr val="lt1"/>
                </a:buClr>
                <a:buSzPts val="1600"/>
                <a:buFont typeface="Calibri"/>
                <a:buNone/>
              </a:pPr>
              <a:endParaRPr sz="1600" b="0" i="0" u="none" strike="noStrike" cap="none">
                <a:solidFill>
                  <a:srgbClr val="548135"/>
                </a:solidFill>
                <a:latin typeface="Calibri"/>
                <a:ea typeface="Calibri"/>
                <a:cs typeface="Calibri"/>
                <a:sym typeface="Calibri"/>
              </a:endParaRPr>
            </a:p>
          </p:txBody>
        </p:sp>
        <p:sp>
          <p:nvSpPr>
            <p:cNvPr id="125" name="Google Shape;125;p9"/>
            <p:cNvSpPr/>
            <p:nvPr/>
          </p:nvSpPr>
          <p:spPr>
            <a:xfrm>
              <a:off x="2874948" y="1690678"/>
              <a:ext cx="4784140" cy="4784140"/>
            </a:xfrm>
            <a:custGeom>
              <a:avLst/>
              <a:gdLst/>
              <a:ahLst/>
              <a:cxnLst/>
              <a:rect l="l" t="t" r="r" b="b"/>
              <a:pathLst>
                <a:path w="4784140" h="4784140" extrusionOk="0">
                  <a:moveTo>
                    <a:pt x="0" y="2392070"/>
                  </a:moveTo>
                  <a:cubicBezTo>
                    <a:pt x="0" y="1070966"/>
                    <a:pt x="1070966" y="0"/>
                    <a:pt x="2392070" y="0"/>
                  </a:cubicBezTo>
                  <a:cubicBezTo>
                    <a:pt x="3713174" y="0"/>
                    <a:pt x="4784140" y="1070966"/>
                    <a:pt x="4784140" y="2392070"/>
                  </a:cubicBezTo>
                  <a:cubicBezTo>
                    <a:pt x="4784140" y="3713174"/>
                    <a:pt x="3713174" y="4784140"/>
                    <a:pt x="2392070" y="4784140"/>
                  </a:cubicBezTo>
                  <a:cubicBezTo>
                    <a:pt x="1070966" y="4784140"/>
                    <a:pt x="0" y="3713174"/>
                    <a:pt x="0" y="2392070"/>
                  </a:cubicBezTo>
                  <a:close/>
                </a:path>
              </a:pathLst>
            </a:custGeom>
            <a:solidFill>
              <a:srgbClr val="6FAB46">
                <a:alpha val="48235"/>
              </a:srgbClr>
            </a:solidFill>
            <a:ln w="12700" cap="flat" cmpd="sng">
              <a:solidFill>
                <a:schemeClr val="lt1"/>
              </a:solidFill>
              <a:prstDash val="solid"/>
              <a:miter lim="800000"/>
              <a:headEnd type="none" w="sm" len="sm"/>
              <a:tailEnd type="none" w="sm" len="sm"/>
            </a:ln>
          </p:spPr>
          <p:txBody>
            <a:bodyPr spcFirstLastPara="1" wrap="square" lIns="450500" tIns="1235900" rIns="1463150" bIns="916950" anchor="ctr" anchorCtr="0">
              <a:noAutofit/>
            </a:bodyPr>
            <a:lstStyle/>
            <a:p>
              <a:pPr marL="0" marR="0" lvl="0" indent="0" algn="ctr" rtl="0">
                <a:lnSpc>
                  <a:spcPct val="90000"/>
                </a:lnSpc>
                <a:spcBef>
                  <a:spcPts val="0"/>
                </a:spcBef>
                <a:spcAft>
                  <a:spcPts val="0"/>
                </a:spcAft>
                <a:buClr>
                  <a:schemeClr val="lt1"/>
                </a:buClr>
                <a:buSzPts val="1600"/>
                <a:buFont typeface="Calibri"/>
                <a:buNone/>
              </a:pPr>
              <a:endParaRPr sz="1600" b="0" i="0" u="none" strike="noStrike" cap="none">
                <a:solidFill>
                  <a:schemeClr val="accent6"/>
                </a:solidFill>
                <a:latin typeface="Calibri"/>
                <a:ea typeface="Calibri"/>
                <a:cs typeface="Calibri"/>
                <a:sym typeface="Calibri"/>
              </a:endParaRPr>
            </a:p>
          </p:txBody>
        </p:sp>
      </p:grpSp>
      <p:sp>
        <p:nvSpPr>
          <p:cNvPr id="126" name="Google Shape;126;p9"/>
          <p:cNvSpPr txBox="1"/>
          <p:nvPr/>
        </p:nvSpPr>
        <p:spPr>
          <a:xfrm>
            <a:off x="5768076" y="4676223"/>
            <a:ext cx="138371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000" b="1" i="0" u="none" strike="noStrike" cap="none">
                <a:solidFill>
                  <a:schemeClr val="lt1"/>
                </a:solidFill>
                <a:latin typeface="Calibri"/>
                <a:ea typeface="Calibri"/>
                <a:cs typeface="Calibri"/>
                <a:sym typeface="Calibri"/>
              </a:rPr>
              <a:t>Body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1" i="0" u="none" strike="noStrike" cap="none">
                <a:solidFill>
                  <a:schemeClr val="lt1"/>
                </a:solidFill>
                <a:latin typeface="Calibri"/>
                <a:ea typeface="Calibri"/>
                <a:cs typeface="Calibri"/>
                <a:sym typeface="Calibri"/>
              </a:rPr>
              <a:t>  Image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1" i="0" u="none" strike="noStrike" cap="none">
                <a:solidFill>
                  <a:schemeClr val="lt1"/>
                </a:solidFill>
                <a:latin typeface="Calibri"/>
                <a:ea typeface="Calibri"/>
                <a:cs typeface="Calibri"/>
                <a:sym typeface="Calibri"/>
              </a:rPr>
              <a:t>    Concerns</a:t>
            </a:r>
            <a:endParaRPr sz="1400" b="0" i="0" u="none" strike="noStrike" cap="none">
              <a:solidFill>
                <a:srgbClr val="000000"/>
              </a:solidFill>
              <a:latin typeface="Arial"/>
              <a:ea typeface="Arial"/>
              <a:cs typeface="Arial"/>
              <a:sym typeface="Arial"/>
            </a:endParaRPr>
          </a:p>
        </p:txBody>
      </p:sp>
      <p:sp>
        <p:nvSpPr>
          <p:cNvPr id="127" name="Google Shape;127;p9"/>
          <p:cNvSpPr txBox="1"/>
          <p:nvPr/>
        </p:nvSpPr>
        <p:spPr>
          <a:xfrm>
            <a:off x="7748148" y="801524"/>
            <a:ext cx="165244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AU" sz="2000" b="1" i="0" u="none" strike="noStrike" cap="none">
                <a:solidFill>
                  <a:schemeClr val="lt1"/>
                </a:solidFill>
                <a:latin typeface="Calibri"/>
                <a:ea typeface="Calibri"/>
                <a:cs typeface="Calibri"/>
                <a:sym typeface="Calibri"/>
              </a:rPr>
              <a:t>Perfectionism</a:t>
            </a:r>
            <a:endParaRPr sz="1400" b="0" i="0" u="none" strike="noStrike" cap="none">
              <a:solidFill>
                <a:srgbClr val="000000"/>
              </a:solidFill>
              <a:latin typeface="Arial"/>
              <a:ea typeface="Arial"/>
              <a:cs typeface="Arial"/>
              <a:sym typeface="Arial"/>
            </a:endParaRPr>
          </a:p>
        </p:txBody>
      </p:sp>
      <p:sp>
        <p:nvSpPr>
          <p:cNvPr id="128" name="Google Shape;128;p9"/>
          <p:cNvSpPr txBox="1"/>
          <p:nvPr/>
        </p:nvSpPr>
        <p:spPr>
          <a:xfrm>
            <a:off x="10023792" y="4786275"/>
            <a:ext cx="1311706"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AU" sz="2000" b="1" i="0" u="none" strike="noStrike" cap="none">
                <a:solidFill>
                  <a:schemeClr val="lt1"/>
                </a:solidFill>
                <a:latin typeface="Calibri"/>
                <a:ea typeface="Calibri"/>
                <a:cs typeface="Calibri"/>
                <a:sym typeface="Calibri"/>
              </a:rPr>
              <a:t>Eating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AU" sz="2000" b="1" i="0" u="none" strike="noStrike" cap="none">
                <a:solidFill>
                  <a:schemeClr val="lt1"/>
                </a:solidFill>
                <a:latin typeface="Calibri"/>
                <a:ea typeface="Calibri"/>
                <a:cs typeface="Calibri"/>
                <a:sym typeface="Calibri"/>
              </a:rPr>
              <a:t>Disorders  </a:t>
            </a:r>
            <a:endParaRPr sz="1400" b="0" i="0" u="none" strike="noStrike" cap="none">
              <a:solidFill>
                <a:srgbClr val="000000"/>
              </a:solidFill>
              <a:latin typeface="Arial"/>
              <a:ea typeface="Arial"/>
              <a:cs typeface="Arial"/>
              <a:sym typeface="Arial"/>
            </a:endParaRPr>
          </a:p>
        </p:txBody>
      </p:sp>
      <p:sp>
        <p:nvSpPr>
          <p:cNvPr id="129" name="Google Shape;129;p9"/>
          <p:cNvSpPr txBox="1"/>
          <p:nvPr/>
        </p:nvSpPr>
        <p:spPr>
          <a:xfrm>
            <a:off x="8241013" y="3195445"/>
            <a:ext cx="66667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AU" sz="60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Common behavioral processes</a:t>
            </a:r>
            <a:endParaRPr/>
          </a:p>
        </p:txBody>
      </p:sp>
      <p:sp>
        <p:nvSpPr>
          <p:cNvPr id="135" name="Google Shape;135;p16"/>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a:bodyPr>
          <a:lstStyle/>
          <a:p>
            <a:pPr marL="565150" lvl="0" indent="-514350" algn="l" rtl="0">
              <a:lnSpc>
                <a:spcPct val="100000"/>
              </a:lnSpc>
              <a:spcBef>
                <a:spcPts val="1000"/>
              </a:spcBef>
              <a:spcAft>
                <a:spcPts val="0"/>
              </a:spcAft>
              <a:buSzPts val="2800"/>
              <a:buFont typeface="Arial"/>
              <a:buAutoNum type="arabicPeriod"/>
            </a:pPr>
            <a:r>
              <a:rPr lang="en-AU"/>
              <a:t>Rigid, impossible standards for success</a:t>
            </a:r>
            <a:endParaRPr/>
          </a:p>
          <a:p>
            <a:pPr marL="565150" lvl="0" indent="-514350" algn="l" rtl="0">
              <a:lnSpc>
                <a:spcPct val="100000"/>
              </a:lnSpc>
              <a:spcBef>
                <a:spcPts val="1000"/>
              </a:spcBef>
              <a:spcAft>
                <a:spcPts val="0"/>
              </a:spcAft>
              <a:buSzPts val="2800"/>
              <a:buFont typeface="Arial"/>
              <a:buAutoNum type="arabicPeriod"/>
            </a:pPr>
            <a:r>
              <a:rPr lang="en-AU"/>
              <a:t>Destructive self-criticism</a:t>
            </a:r>
            <a:endParaRPr/>
          </a:p>
          <a:p>
            <a:pPr marL="565150" lvl="0" indent="-514350" algn="l" rtl="0">
              <a:lnSpc>
                <a:spcPct val="100000"/>
              </a:lnSpc>
              <a:spcBef>
                <a:spcPts val="1000"/>
              </a:spcBef>
              <a:spcAft>
                <a:spcPts val="0"/>
              </a:spcAft>
              <a:buSzPts val="2800"/>
              <a:buFont typeface="Arial"/>
              <a:buAutoNum type="arabicPeriod"/>
            </a:pPr>
            <a:r>
              <a:rPr lang="en-AU"/>
              <a:t>Fear of failing</a:t>
            </a:r>
            <a:endParaRPr/>
          </a:p>
          <a:p>
            <a:pPr marL="565150" lvl="0" indent="-514350" algn="l" rtl="0">
              <a:lnSpc>
                <a:spcPct val="100000"/>
              </a:lnSpc>
              <a:spcBef>
                <a:spcPts val="1000"/>
              </a:spcBef>
              <a:spcAft>
                <a:spcPts val="0"/>
              </a:spcAft>
              <a:buSzPts val="2800"/>
              <a:buFont typeface="Arial"/>
              <a:buAutoNum type="arabicPeriod"/>
            </a:pPr>
            <a:r>
              <a:rPr lang="en-AU"/>
              <a:t>‘Self’ defined by the ability to achieve standards</a:t>
            </a:r>
            <a:endParaRPr/>
          </a:p>
          <a:p>
            <a:pPr marL="565150" lvl="0" indent="-514350" algn="l" rtl="0">
              <a:lnSpc>
                <a:spcPct val="100000"/>
              </a:lnSpc>
              <a:spcBef>
                <a:spcPts val="1000"/>
              </a:spcBef>
              <a:spcAft>
                <a:spcPts val="0"/>
              </a:spcAft>
              <a:buSzPts val="2800"/>
              <a:buFont typeface="Arial"/>
              <a:buAutoNum type="arabicPeriod"/>
            </a:pPr>
            <a:r>
              <a:rPr lang="en-AU"/>
              <a:t>Persistent attempts to achieve standards, avoid failure &amp; self-criticism, despite this causing long-term problems</a:t>
            </a:r>
            <a:endParaRPr/>
          </a:p>
          <a:p>
            <a:pPr marL="565150" lvl="0" indent="-336550" algn="l" rtl="0">
              <a:lnSpc>
                <a:spcPct val="100000"/>
              </a:lnSpc>
              <a:spcBef>
                <a:spcPts val="1000"/>
              </a:spcBef>
              <a:spcAft>
                <a:spcPts val="0"/>
              </a:spcAft>
              <a:buSzPts val="2800"/>
              <a:buFont typeface="Arial"/>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title"/>
          </p:nvPr>
        </p:nvSpPr>
        <p:spPr>
          <a:xfrm>
            <a:off x="838200" y="365125"/>
            <a:ext cx="62357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Rigid, impossible standards </a:t>
            </a:r>
            <a:endParaRPr/>
          </a:p>
        </p:txBody>
      </p:sp>
      <p:sp>
        <p:nvSpPr>
          <p:cNvPr id="141" name="Google Shape;141;p18"/>
          <p:cNvSpPr txBox="1">
            <a:spLocks noGrp="1"/>
          </p:cNvSpPr>
          <p:nvPr>
            <p:ph type="body" idx="1"/>
          </p:nvPr>
        </p:nvSpPr>
        <p:spPr>
          <a:xfrm>
            <a:off x="838200" y="1865377"/>
            <a:ext cx="6235778" cy="431158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800"/>
              <a:buNone/>
            </a:pPr>
            <a:r>
              <a:rPr lang="en-AU"/>
              <a:t>Standards become rigid rules</a:t>
            </a:r>
            <a:endParaRPr/>
          </a:p>
          <a:p>
            <a:pPr marL="800100" lvl="1" indent="-342900" algn="l" rtl="0">
              <a:lnSpc>
                <a:spcPct val="100000"/>
              </a:lnSpc>
              <a:spcBef>
                <a:spcPts val="0"/>
              </a:spcBef>
              <a:spcAft>
                <a:spcPts val="0"/>
              </a:spcAft>
              <a:buSzPts val="2800"/>
              <a:buChar char="•"/>
            </a:pPr>
            <a:r>
              <a:rPr lang="en-AU"/>
              <a:t>Specific weight goal</a:t>
            </a:r>
            <a:endParaRPr/>
          </a:p>
          <a:p>
            <a:pPr marL="800100" lvl="1" indent="-342900" algn="l" rtl="0">
              <a:lnSpc>
                <a:spcPct val="100000"/>
              </a:lnSpc>
              <a:spcBef>
                <a:spcPts val="0"/>
              </a:spcBef>
              <a:spcAft>
                <a:spcPts val="0"/>
              </a:spcAft>
              <a:buSzPts val="2800"/>
              <a:buChar char="•"/>
            </a:pPr>
            <a:r>
              <a:rPr lang="en-AU"/>
              <a:t>Specific body shape</a:t>
            </a:r>
            <a:endParaRPr/>
          </a:p>
          <a:p>
            <a:pPr marL="800100" lvl="1" indent="-342900" algn="l" rtl="0">
              <a:lnSpc>
                <a:spcPct val="100000"/>
              </a:lnSpc>
              <a:spcBef>
                <a:spcPts val="0"/>
              </a:spcBef>
              <a:spcAft>
                <a:spcPts val="0"/>
              </a:spcAft>
              <a:buSzPts val="2800"/>
              <a:buChar char="•"/>
            </a:pPr>
            <a:r>
              <a:rPr lang="en-AU"/>
              <a:t>Specific achievement/grade</a:t>
            </a:r>
            <a:endParaRPr/>
          </a:p>
          <a:p>
            <a:pPr marL="17780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2800"/>
              <a:buNone/>
            </a:pPr>
            <a:r>
              <a:rPr lang="en-AU"/>
              <a:t>Standards are raised over time</a:t>
            </a:r>
            <a:endParaRPr/>
          </a:p>
          <a:p>
            <a:pPr marL="800100" lvl="1" indent="-342900" algn="l" rtl="0">
              <a:lnSpc>
                <a:spcPct val="100000"/>
              </a:lnSpc>
              <a:spcBef>
                <a:spcPts val="0"/>
              </a:spcBef>
              <a:spcAft>
                <a:spcPts val="0"/>
              </a:spcAft>
              <a:buSzPts val="2400"/>
              <a:buChar char="•"/>
            </a:pPr>
            <a:r>
              <a:rPr lang="en-AU"/>
              <a:t>Lower weight goal</a:t>
            </a:r>
            <a:endParaRPr/>
          </a:p>
          <a:p>
            <a:pPr marL="800100" lvl="1" indent="-342900" algn="l" rtl="0">
              <a:lnSpc>
                <a:spcPct val="100000"/>
              </a:lnSpc>
              <a:spcBef>
                <a:spcPts val="0"/>
              </a:spcBef>
              <a:spcAft>
                <a:spcPts val="0"/>
              </a:spcAft>
              <a:buSzPts val="2400"/>
              <a:buChar char="•"/>
            </a:pPr>
            <a:r>
              <a:rPr lang="en-AU"/>
              <a:t>Even ‘better’ body shape</a:t>
            </a:r>
            <a:endParaRPr/>
          </a:p>
          <a:p>
            <a:pPr marL="800100" lvl="1" indent="-342900" algn="l" rtl="0">
              <a:lnSpc>
                <a:spcPct val="100000"/>
              </a:lnSpc>
              <a:spcBef>
                <a:spcPts val="0"/>
              </a:spcBef>
              <a:spcAft>
                <a:spcPts val="0"/>
              </a:spcAft>
              <a:buSzPts val="2400"/>
              <a:buChar char="•"/>
            </a:pPr>
            <a:r>
              <a:rPr lang="en-AU"/>
              <a:t>Absolute success/fail standards</a:t>
            </a:r>
            <a:endParaRPr/>
          </a:p>
        </p:txBody>
      </p:sp>
      <p:pic>
        <p:nvPicPr>
          <p:cNvPr id="142" name="Google Shape;142;p18" descr="A statue of a person&#10;&#10;Description automatically generated with low confidence"/>
          <p:cNvPicPr preferRelativeResize="0"/>
          <p:nvPr/>
        </p:nvPicPr>
        <p:blipFill rotWithShape="1">
          <a:blip r:embed="rId3">
            <a:alphaModFix/>
          </a:blip>
          <a:srcRect r="4726"/>
          <a:stretch/>
        </p:blipFill>
        <p:spPr>
          <a:xfrm>
            <a:off x="7291592" y="0"/>
            <a:ext cx="4900408"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838200" y="365125"/>
            <a:ext cx="59945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Destructive self-criticism</a:t>
            </a:r>
            <a:endParaRPr/>
          </a:p>
        </p:txBody>
      </p:sp>
      <p:sp>
        <p:nvSpPr>
          <p:cNvPr id="148" name="Google Shape;148;p21"/>
          <p:cNvSpPr txBox="1">
            <a:spLocks noGrp="1"/>
          </p:cNvSpPr>
          <p:nvPr>
            <p:ph type="body" idx="1"/>
          </p:nvPr>
        </p:nvSpPr>
        <p:spPr>
          <a:xfrm>
            <a:off x="838200" y="1865377"/>
            <a:ext cx="5994556" cy="431158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AU"/>
              <a:t>Self-criticism is relentless, mean and follows us everywhere</a:t>
            </a:r>
            <a:endParaRPr/>
          </a:p>
          <a:p>
            <a:pPr marL="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2800"/>
              <a:buNone/>
            </a:pPr>
            <a:r>
              <a:rPr lang="en-AU"/>
              <a:t>It controls our behaviour</a:t>
            </a:r>
            <a:endParaRPr/>
          </a:p>
          <a:p>
            <a:pPr marL="0" lvl="0" indent="0" algn="l" rtl="0">
              <a:lnSpc>
                <a:spcPct val="100000"/>
              </a:lnSpc>
              <a:spcBef>
                <a:spcPts val="0"/>
              </a:spcBef>
              <a:spcAft>
                <a:spcPts val="0"/>
              </a:spcAft>
              <a:buClr>
                <a:schemeClr val="lt1"/>
              </a:buClr>
              <a:buSzPts val="2800"/>
              <a:buNone/>
            </a:pPr>
            <a:endParaRPr/>
          </a:p>
          <a:p>
            <a:pPr marL="0" lvl="0" indent="0" algn="l" rtl="0">
              <a:lnSpc>
                <a:spcPct val="100000"/>
              </a:lnSpc>
              <a:spcBef>
                <a:spcPts val="0"/>
              </a:spcBef>
              <a:spcAft>
                <a:spcPts val="0"/>
              </a:spcAft>
              <a:buClr>
                <a:schemeClr val="lt1"/>
              </a:buClr>
              <a:buSzPts val="2800"/>
              <a:buNone/>
            </a:pPr>
            <a:r>
              <a:rPr lang="en-AU"/>
              <a:t>Never meeting own standards, we never feel good enough</a:t>
            </a:r>
            <a:endParaRPr/>
          </a:p>
        </p:txBody>
      </p:sp>
      <p:pic>
        <p:nvPicPr>
          <p:cNvPr id="149" name="Google Shape;149;p21" descr="A statue of a person&#10;&#10;Description automatically generated with medium confidence"/>
          <p:cNvPicPr preferRelativeResize="0"/>
          <p:nvPr/>
        </p:nvPicPr>
        <p:blipFill rotWithShape="1">
          <a:blip r:embed="rId3">
            <a:alphaModFix/>
          </a:blip>
          <a:srcRect/>
          <a:stretch/>
        </p:blipFill>
        <p:spPr>
          <a:xfrm>
            <a:off x="7117080" y="0"/>
            <a:ext cx="507492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838200" y="365125"/>
            <a:ext cx="616894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Fear of failure</a:t>
            </a:r>
            <a:endParaRPr/>
          </a:p>
        </p:txBody>
      </p:sp>
      <p:sp>
        <p:nvSpPr>
          <p:cNvPr id="155" name="Google Shape;155;p22"/>
          <p:cNvSpPr txBox="1">
            <a:spLocks noGrp="1"/>
          </p:cNvSpPr>
          <p:nvPr>
            <p:ph type="body" idx="1"/>
          </p:nvPr>
        </p:nvSpPr>
        <p:spPr>
          <a:xfrm>
            <a:off x="838200" y="1865377"/>
            <a:ext cx="6168940" cy="4311586"/>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1000"/>
              </a:spcBef>
              <a:spcAft>
                <a:spcPts val="0"/>
              </a:spcAft>
              <a:buSzPts val="2800"/>
              <a:buChar char="•"/>
            </a:pPr>
            <a:r>
              <a:rPr lang="en-AU"/>
              <a:t>The definition of failure is unique to the individual</a:t>
            </a:r>
            <a:endParaRPr/>
          </a:p>
          <a:p>
            <a:pPr marL="914400" lvl="1" indent="-381000" algn="l" rtl="0">
              <a:lnSpc>
                <a:spcPct val="100000"/>
              </a:lnSpc>
              <a:spcBef>
                <a:spcPts val="500"/>
              </a:spcBef>
              <a:spcAft>
                <a:spcPts val="0"/>
              </a:spcAft>
              <a:buSzPts val="2400"/>
              <a:buChar char="•"/>
            </a:pPr>
            <a:r>
              <a:rPr lang="en-AU"/>
              <a:t>Social</a:t>
            </a:r>
            <a:endParaRPr/>
          </a:p>
          <a:p>
            <a:pPr marL="914400" lvl="1" indent="-381000" algn="l" rtl="0">
              <a:lnSpc>
                <a:spcPct val="100000"/>
              </a:lnSpc>
              <a:spcBef>
                <a:spcPts val="500"/>
              </a:spcBef>
              <a:spcAft>
                <a:spcPts val="0"/>
              </a:spcAft>
              <a:buSzPts val="2400"/>
              <a:buChar char="•"/>
            </a:pPr>
            <a:r>
              <a:rPr lang="en-AU"/>
              <a:t>Weight</a:t>
            </a:r>
            <a:endParaRPr/>
          </a:p>
          <a:p>
            <a:pPr marL="914400" lvl="1" indent="-381000" algn="l" rtl="0">
              <a:lnSpc>
                <a:spcPct val="100000"/>
              </a:lnSpc>
              <a:spcBef>
                <a:spcPts val="500"/>
              </a:spcBef>
              <a:spcAft>
                <a:spcPts val="0"/>
              </a:spcAft>
              <a:buSzPts val="2400"/>
              <a:buChar char="•"/>
            </a:pPr>
            <a:r>
              <a:rPr lang="en-AU"/>
              <a:t>Appearance</a:t>
            </a:r>
            <a:endParaRPr/>
          </a:p>
          <a:p>
            <a:pPr marL="914400" lvl="1" indent="-381000" algn="l" rtl="0">
              <a:lnSpc>
                <a:spcPct val="100000"/>
              </a:lnSpc>
              <a:spcBef>
                <a:spcPts val="500"/>
              </a:spcBef>
              <a:spcAft>
                <a:spcPts val="0"/>
              </a:spcAft>
              <a:buSzPts val="2400"/>
              <a:buChar char="•"/>
            </a:pPr>
            <a:r>
              <a:rPr lang="en-AU"/>
              <a:t>Performance…</a:t>
            </a:r>
            <a:endParaRPr/>
          </a:p>
          <a:p>
            <a:pPr marL="457200" lvl="0" indent="-228600" algn="l" rtl="0">
              <a:lnSpc>
                <a:spcPct val="100000"/>
              </a:lnSpc>
              <a:spcBef>
                <a:spcPts val="1000"/>
              </a:spcBef>
              <a:spcAft>
                <a:spcPts val="0"/>
              </a:spcAft>
              <a:buSzPts val="2800"/>
              <a:buNone/>
            </a:pPr>
            <a:endParaRPr/>
          </a:p>
          <a:p>
            <a:pPr marL="457200" lvl="0" indent="-406400" algn="l" rtl="0">
              <a:lnSpc>
                <a:spcPct val="100000"/>
              </a:lnSpc>
              <a:spcBef>
                <a:spcPts val="1000"/>
              </a:spcBef>
              <a:spcAft>
                <a:spcPts val="0"/>
              </a:spcAft>
              <a:buSzPts val="2800"/>
              <a:buChar char="•"/>
            </a:pPr>
            <a:r>
              <a:rPr lang="en-AU"/>
              <a:t>We must avoid failing to avoid </a:t>
            </a:r>
            <a:br>
              <a:rPr lang="en-AU"/>
            </a:br>
            <a:r>
              <a:rPr lang="en-AU"/>
              <a:t>self-judgement &amp; self-criticism</a:t>
            </a:r>
            <a:endParaRPr/>
          </a:p>
        </p:txBody>
      </p:sp>
      <p:pic>
        <p:nvPicPr>
          <p:cNvPr id="156" name="Google Shape;156;p22" descr="A picture containing person&#10;&#10;Description automatically generated"/>
          <p:cNvPicPr preferRelativeResize="0"/>
          <p:nvPr/>
        </p:nvPicPr>
        <p:blipFill rotWithShape="1">
          <a:blip r:embed="rId3">
            <a:alphaModFix/>
          </a:blip>
          <a:srcRect b="7631"/>
          <a:stretch/>
        </p:blipFill>
        <p:spPr>
          <a:xfrm>
            <a:off x="7242272" y="0"/>
            <a:ext cx="4949728"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123d86fc852_0_0"/>
          <p:cNvSpPr txBox="1">
            <a:spLocks noGrp="1"/>
          </p:cNvSpPr>
          <p:nvPr>
            <p:ph type="title"/>
          </p:nvPr>
        </p:nvSpPr>
        <p:spPr>
          <a:xfrm>
            <a:off x="838200" y="365125"/>
            <a:ext cx="6022245"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Fear of failure</a:t>
            </a:r>
            <a:endParaRPr/>
          </a:p>
        </p:txBody>
      </p:sp>
      <p:sp>
        <p:nvSpPr>
          <p:cNvPr id="163" name="Google Shape;163;g123d86fc852_0_0"/>
          <p:cNvSpPr txBox="1">
            <a:spLocks noGrp="1"/>
          </p:cNvSpPr>
          <p:nvPr>
            <p:ph type="body" idx="1"/>
          </p:nvPr>
        </p:nvSpPr>
        <p:spPr>
          <a:xfrm>
            <a:off x="838200" y="1865376"/>
            <a:ext cx="6022245" cy="4627499"/>
          </a:xfrm>
          <a:prstGeom prst="rect">
            <a:avLst/>
          </a:prstGeom>
          <a:noFill/>
          <a:ln>
            <a:noFill/>
          </a:ln>
        </p:spPr>
        <p:txBody>
          <a:bodyPr spcFirstLastPara="1" wrap="square" lIns="91425" tIns="45700" rIns="91425" bIns="45700" anchor="t" anchorCtr="0">
            <a:normAutofit fontScale="92500" lnSpcReduction="10000"/>
          </a:bodyPr>
          <a:lstStyle/>
          <a:p>
            <a:pPr marL="50800" lvl="0" indent="0" algn="l" rtl="0">
              <a:lnSpc>
                <a:spcPct val="100000"/>
              </a:lnSpc>
              <a:spcBef>
                <a:spcPts val="1000"/>
              </a:spcBef>
              <a:spcAft>
                <a:spcPts val="0"/>
              </a:spcAft>
              <a:buSzPct val="108108"/>
              <a:buNone/>
            </a:pPr>
            <a:r>
              <a:rPr lang="en-AU"/>
              <a:t>If I fail, then I am (or will be perceived as):</a:t>
            </a:r>
            <a:endParaRPr/>
          </a:p>
          <a:p>
            <a:pPr marL="457200" lvl="0" indent="-406400" algn="l" rtl="0">
              <a:lnSpc>
                <a:spcPct val="100000"/>
              </a:lnSpc>
              <a:spcBef>
                <a:spcPts val="1000"/>
              </a:spcBef>
              <a:spcAft>
                <a:spcPts val="0"/>
              </a:spcAft>
              <a:buSzPct val="108108"/>
              <a:buChar char="•"/>
            </a:pPr>
            <a:r>
              <a:rPr lang="en-AU"/>
              <a:t>Not good enough</a:t>
            </a:r>
            <a:endParaRPr/>
          </a:p>
          <a:p>
            <a:pPr marL="457200" lvl="0" indent="-406400" algn="l" rtl="0">
              <a:lnSpc>
                <a:spcPct val="100000"/>
              </a:lnSpc>
              <a:spcBef>
                <a:spcPts val="1000"/>
              </a:spcBef>
              <a:spcAft>
                <a:spcPts val="0"/>
              </a:spcAft>
              <a:buSzPct val="108108"/>
              <a:buChar char="•"/>
            </a:pPr>
            <a:r>
              <a:rPr lang="en-AU"/>
              <a:t>Incompetent</a:t>
            </a:r>
            <a:endParaRPr/>
          </a:p>
          <a:p>
            <a:pPr marL="457200" lvl="0" indent="-406400" algn="l" rtl="0">
              <a:lnSpc>
                <a:spcPct val="100000"/>
              </a:lnSpc>
              <a:spcBef>
                <a:spcPts val="1000"/>
              </a:spcBef>
              <a:spcAft>
                <a:spcPts val="0"/>
              </a:spcAft>
              <a:buSzPct val="108108"/>
              <a:buChar char="•"/>
            </a:pPr>
            <a:r>
              <a:rPr lang="en-AU"/>
              <a:t>Unworthy</a:t>
            </a:r>
            <a:endParaRPr/>
          </a:p>
          <a:p>
            <a:pPr marL="457200" lvl="0" indent="-406400" algn="l" rtl="0">
              <a:lnSpc>
                <a:spcPct val="100000"/>
              </a:lnSpc>
              <a:spcBef>
                <a:spcPts val="1000"/>
              </a:spcBef>
              <a:spcAft>
                <a:spcPts val="0"/>
              </a:spcAft>
              <a:buSzPct val="108108"/>
              <a:buChar char="•"/>
            </a:pPr>
            <a:r>
              <a:rPr lang="en-AU"/>
              <a:t>Out of control</a:t>
            </a:r>
            <a:endParaRPr/>
          </a:p>
          <a:p>
            <a:pPr marL="457200" lvl="0" indent="-406400" algn="l" rtl="0">
              <a:lnSpc>
                <a:spcPct val="100000"/>
              </a:lnSpc>
              <a:spcBef>
                <a:spcPts val="1000"/>
              </a:spcBef>
              <a:spcAft>
                <a:spcPts val="0"/>
              </a:spcAft>
              <a:buSzPct val="108108"/>
              <a:buChar char="•"/>
            </a:pPr>
            <a:r>
              <a:rPr lang="en-AU"/>
              <a:t>Stupid </a:t>
            </a:r>
            <a:endParaRPr/>
          </a:p>
          <a:p>
            <a:pPr marL="457200" lvl="0" indent="-406400" algn="l" rtl="0">
              <a:lnSpc>
                <a:spcPct val="100000"/>
              </a:lnSpc>
              <a:spcBef>
                <a:spcPts val="1000"/>
              </a:spcBef>
              <a:spcAft>
                <a:spcPts val="0"/>
              </a:spcAft>
              <a:buSzPct val="108108"/>
              <a:buChar char="•"/>
            </a:pPr>
            <a:r>
              <a:rPr lang="en-AU"/>
              <a:t>Useless</a:t>
            </a:r>
            <a:endParaRPr/>
          </a:p>
          <a:p>
            <a:pPr marL="457200" lvl="0" indent="-406400" algn="l" rtl="0">
              <a:lnSpc>
                <a:spcPct val="100000"/>
              </a:lnSpc>
              <a:spcBef>
                <a:spcPts val="1000"/>
              </a:spcBef>
              <a:spcAft>
                <a:spcPts val="0"/>
              </a:spcAft>
              <a:buSzPct val="108108"/>
              <a:buChar char="•"/>
            </a:pPr>
            <a:r>
              <a:rPr lang="en-AU"/>
              <a:t>Weak</a:t>
            </a:r>
            <a:endParaRPr/>
          </a:p>
          <a:p>
            <a:pPr marL="457200" lvl="0" indent="-406400" algn="l" rtl="0">
              <a:lnSpc>
                <a:spcPct val="100000"/>
              </a:lnSpc>
              <a:spcBef>
                <a:spcPts val="1000"/>
              </a:spcBef>
              <a:spcAft>
                <a:spcPts val="0"/>
              </a:spcAft>
              <a:buSzPct val="108108"/>
              <a:buChar char="•"/>
            </a:pPr>
            <a:r>
              <a:rPr lang="en-AU"/>
              <a:t>Unlovable…</a:t>
            </a:r>
            <a:endParaRPr/>
          </a:p>
        </p:txBody>
      </p:sp>
      <p:pic>
        <p:nvPicPr>
          <p:cNvPr id="164" name="Google Shape;164;g123d86fc852_0_0"/>
          <p:cNvPicPr preferRelativeResize="0"/>
          <p:nvPr/>
        </p:nvPicPr>
        <p:blipFill rotWithShape="1">
          <a:blip r:embed="rId3">
            <a:alphaModFix/>
          </a:blip>
          <a:srcRect l="40525" r="9611"/>
          <a:stretch/>
        </p:blipFill>
        <p:spPr>
          <a:xfrm>
            <a:off x="7164946" y="0"/>
            <a:ext cx="5027054"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0"/>
          <p:cNvSpPr txBox="1">
            <a:spLocks noGrp="1"/>
          </p:cNvSpPr>
          <p:nvPr>
            <p:ph type="title"/>
          </p:nvPr>
        </p:nvSpPr>
        <p:spPr>
          <a:xfrm>
            <a:off x="838200" y="365125"/>
            <a:ext cx="6281406"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‘Self’ defined by the ability to achieve standards</a:t>
            </a:r>
            <a:endParaRPr/>
          </a:p>
        </p:txBody>
      </p:sp>
      <p:sp>
        <p:nvSpPr>
          <p:cNvPr id="170" name="Google Shape;170;p20"/>
          <p:cNvSpPr txBox="1">
            <a:spLocks noGrp="1"/>
          </p:cNvSpPr>
          <p:nvPr>
            <p:ph type="body" idx="1"/>
          </p:nvPr>
        </p:nvSpPr>
        <p:spPr>
          <a:xfrm>
            <a:off x="838200" y="1865377"/>
            <a:ext cx="6090703" cy="4750576"/>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SzPts val="2800"/>
              <a:buNone/>
            </a:pPr>
            <a:r>
              <a:rPr lang="en-AU"/>
              <a:t>How we feel about ourselves (and what we can do) becomes defined by whether we can achieve our standard</a:t>
            </a:r>
            <a:endParaRPr/>
          </a:p>
          <a:p>
            <a:pPr marL="50800" lvl="0" indent="0" algn="l" rtl="0">
              <a:lnSpc>
                <a:spcPct val="100000"/>
              </a:lnSpc>
              <a:spcBef>
                <a:spcPts val="1000"/>
              </a:spcBef>
              <a:spcAft>
                <a:spcPts val="0"/>
              </a:spcAft>
              <a:buSzPts val="2800"/>
              <a:buNone/>
            </a:pPr>
            <a:endParaRPr/>
          </a:p>
          <a:p>
            <a:pPr marL="533400" lvl="1" indent="0" algn="l" rtl="0">
              <a:lnSpc>
                <a:spcPct val="100000"/>
              </a:lnSpc>
              <a:spcBef>
                <a:spcPts val="500"/>
              </a:spcBef>
              <a:spcAft>
                <a:spcPts val="0"/>
              </a:spcAft>
              <a:buSzPts val="2400"/>
              <a:buNone/>
            </a:pPr>
            <a:r>
              <a:rPr lang="en-AU"/>
              <a:t>“When I am thin I will…”</a:t>
            </a:r>
            <a:endParaRPr/>
          </a:p>
          <a:p>
            <a:pPr marL="533400" lvl="1" indent="0" algn="l" rtl="0">
              <a:lnSpc>
                <a:spcPct val="100000"/>
              </a:lnSpc>
              <a:spcBef>
                <a:spcPts val="500"/>
              </a:spcBef>
              <a:spcAft>
                <a:spcPts val="0"/>
              </a:spcAft>
              <a:buSzPts val="2400"/>
              <a:buNone/>
            </a:pPr>
            <a:r>
              <a:rPr lang="en-AU"/>
              <a:t>“I am lazy &amp; hopeless”</a:t>
            </a:r>
            <a:endParaRPr/>
          </a:p>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r>
              <a:rPr lang="en-AU"/>
              <a:t>Creates high pressure to achieve, and shame when unable to achieve</a:t>
            </a:r>
            <a:endParaRPr/>
          </a:p>
          <a:p>
            <a:pPr marL="50800" lvl="0" indent="0" algn="l" rtl="0">
              <a:lnSpc>
                <a:spcPct val="100000"/>
              </a:lnSpc>
              <a:spcBef>
                <a:spcPts val="1000"/>
              </a:spcBef>
              <a:spcAft>
                <a:spcPts val="0"/>
              </a:spcAft>
              <a:buSzPts val="2800"/>
              <a:buNone/>
            </a:pPr>
            <a:endParaRPr/>
          </a:p>
        </p:txBody>
      </p:sp>
      <p:pic>
        <p:nvPicPr>
          <p:cNvPr id="171" name="Google Shape;171;p20" descr="A picture containing person, blur&#10;&#10;Description automatically generated"/>
          <p:cNvPicPr preferRelativeResize="0"/>
          <p:nvPr/>
        </p:nvPicPr>
        <p:blipFill rotWithShape="1">
          <a:blip r:embed="rId3">
            <a:alphaModFix/>
          </a:blip>
          <a:srcRect l="14499" r="12100"/>
          <a:stretch/>
        </p:blipFill>
        <p:spPr>
          <a:xfrm>
            <a:off x="7158125" y="0"/>
            <a:ext cx="5033875"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838200" y="365125"/>
            <a:ext cx="6082048"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AU"/>
              <a:t>Naturally we try to avoid failure </a:t>
            </a:r>
            <a:r>
              <a:rPr lang="en-AU" i="1"/>
              <a:t>and</a:t>
            </a:r>
            <a:r>
              <a:rPr lang="en-AU"/>
              <a:t> self-criticism</a:t>
            </a:r>
            <a:endParaRPr/>
          </a:p>
        </p:txBody>
      </p:sp>
      <p:sp>
        <p:nvSpPr>
          <p:cNvPr id="177" name="Google Shape;177;p23"/>
          <p:cNvSpPr txBox="1">
            <a:spLocks noGrp="1"/>
          </p:cNvSpPr>
          <p:nvPr>
            <p:ph type="body" idx="1"/>
          </p:nvPr>
        </p:nvSpPr>
        <p:spPr>
          <a:xfrm>
            <a:off x="838200" y="1865377"/>
            <a:ext cx="6082048" cy="4311586"/>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SzPts val="2800"/>
              <a:buNone/>
            </a:pPr>
            <a:r>
              <a:rPr lang="en-AU"/>
              <a:t>Experiential Avoidance</a:t>
            </a:r>
            <a:endParaRPr/>
          </a:p>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r>
              <a:rPr lang="en-AU"/>
              <a:t>We will do anything to get away from self-criticism and failure. </a:t>
            </a:r>
            <a:endParaRPr/>
          </a:p>
        </p:txBody>
      </p:sp>
      <p:pic>
        <p:nvPicPr>
          <p:cNvPr id="178" name="Google Shape;178;p23"/>
          <p:cNvPicPr preferRelativeResize="0"/>
          <p:nvPr/>
        </p:nvPicPr>
        <p:blipFill rotWithShape="1">
          <a:blip r:embed="rId3">
            <a:alphaModFix/>
          </a:blip>
          <a:srcRect l="10046" r="38294"/>
          <a:stretch/>
        </p:blipFill>
        <p:spPr>
          <a:xfrm>
            <a:off x="7169239" y="0"/>
            <a:ext cx="502276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Disclosures</a:t>
            </a:r>
            <a:endParaRPr/>
          </a:p>
        </p:txBody>
      </p:sp>
      <p:sp>
        <p:nvSpPr>
          <p:cNvPr id="54" name="Google Shape;54;p3"/>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Clr>
                <a:schemeClr val="lt1"/>
              </a:buClr>
              <a:buSzPct val="100000"/>
              <a:buNone/>
            </a:pPr>
            <a:r>
              <a:rPr lang="en-AU"/>
              <a:t>Dr Sarah Pegrum</a:t>
            </a:r>
            <a:endParaRPr/>
          </a:p>
          <a:p>
            <a:pPr marL="228600" lvl="0" indent="-228600" algn="l" rtl="0">
              <a:lnSpc>
                <a:spcPct val="100000"/>
              </a:lnSpc>
              <a:spcBef>
                <a:spcPts val="1000"/>
              </a:spcBef>
              <a:spcAft>
                <a:spcPts val="0"/>
              </a:spcAft>
              <a:buClr>
                <a:schemeClr val="lt1"/>
              </a:buClr>
              <a:buSzPct val="100000"/>
              <a:buChar char="•"/>
            </a:pPr>
            <a:r>
              <a:rPr lang="en-AU" sz="2600"/>
              <a:t>I have not received and will not receive any commercial support related to this presentation.</a:t>
            </a:r>
            <a:endParaRPr sz="2600"/>
          </a:p>
          <a:p>
            <a:pPr marL="228600" lvl="0" indent="-64135" algn="l" rtl="0">
              <a:lnSpc>
                <a:spcPct val="100000"/>
              </a:lnSpc>
              <a:spcBef>
                <a:spcPts val="1000"/>
              </a:spcBef>
              <a:spcAft>
                <a:spcPts val="0"/>
              </a:spcAft>
              <a:buClr>
                <a:schemeClr val="lt1"/>
              </a:buClr>
              <a:buSzPct val="100000"/>
              <a:buNone/>
            </a:pPr>
            <a:endParaRPr sz="2600"/>
          </a:p>
          <a:p>
            <a:pPr marL="0" lvl="0" indent="0" algn="l" rtl="0">
              <a:lnSpc>
                <a:spcPct val="100000"/>
              </a:lnSpc>
              <a:spcBef>
                <a:spcPts val="1000"/>
              </a:spcBef>
              <a:spcAft>
                <a:spcPts val="0"/>
              </a:spcAft>
              <a:buClr>
                <a:schemeClr val="lt1"/>
              </a:buClr>
              <a:buSzPct val="100000"/>
              <a:buNone/>
            </a:pPr>
            <a:r>
              <a:rPr lang="en-AU"/>
              <a:t>Jennifer Kemp</a:t>
            </a:r>
            <a:endParaRPr/>
          </a:p>
          <a:p>
            <a:pPr marL="228600" lvl="0" indent="-228600" algn="l" rtl="0">
              <a:lnSpc>
                <a:spcPct val="100000"/>
              </a:lnSpc>
              <a:spcBef>
                <a:spcPts val="1000"/>
              </a:spcBef>
              <a:spcAft>
                <a:spcPts val="0"/>
              </a:spcAft>
              <a:buClr>
                <a:schemeClr val="lt1"/>
              </a:buClr>
              <a:buSzPct val="100000"/>
              <a:buChar char="•"/>
            </a:pPr>
            <a:r>
              <a:rPr lang="en-AU" sz="2600"/>
              <a:t>I have not received and will not receive any commercial support related to this presentation.</a:t>
            </a:r>
            <a:endParaRPr sz="2600"/>
          </a:p>
          <a:p>
            <a:pPr marL="228600" lvl="0" indent="-228600" algn="l" rtl="0">
              <a:lnSpc>
                <a:spcPct val="100000"/>
              </a:lnSpc>
              <a:spcBef>
                <a:spcPts val="1000"/>
              </a:spcBef>
              <a:spcAft>
                <a:spcPts val="0"/>
              </a:spcAft>
              <a:buClr>
                <a:schemeClr val="lt1"/>
              </a:buClr>
              <a:buSzPct val="100000"/>
              <a:buChar char="•"/>
            </a:pPr>
            <a:r>
              <a:rPr lang="en-AU" sz="2600"/>
              <a:t>I receive royalties from New Harbinger Publications for the sale of books and consulting fees for services provided to other organisations on this topic.</a:t>
            </a:r>
            <a:endParaRPr sz="2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838200" y="365125"/>
            <a:ext cx="6283569"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This is known as ‘behaviour under aversive control’</a:t>
            </a:r>
            <a:endParaRPr/>
          </a:p>
        </p:txBody>
      </p:sp>
      <p:sp>
        <p:nvSpPr>
          <p:cNvPr id="184" name="Google Shape;184;p25"/>
          <p:cNvSpPr txBox="1">
            <a:spLocks noGrp="1"/>
          </p:cNvSpPr>
          <p:nvPr>
            <p:ph type="body" idx="1"/>
          </p:nvPr>
        </p:nvSpPr>
        <p:spPr>
          <a:xfrm>
            <a:off x="838200" y="1865377"/>
            <a:ext cx="6283569" cy="4311586"/>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SzPts val="2800"/>
              <a:buNone/>
            </a:pPr>
            <a:r>
              <a:rPr lang="en-AU"/>
              <a:t>Behaviour under aversive control is behaviour that is under the control of things we want to move away from.</a:t>
            </a:r>
            <a:endParaRPr/>
          </a:p>
          <a:p>
            <a:pPr marL="457200" lvl="0" indent="-228600" algn="l" rtl="0">
              <a:lnSpc>
                <a:spcPct val="100000"/>
              </a:lnSpc>
              <a:spcBef>
                <a:spcPts val="1000"/>
              </a:spcBef>
              <a:spcAft>
                <a:spcPts val="0"/>
              </a:spcAft>
              <a:buClr>
                <a:schemeClr val="lt1"/>
              </a:buClr>
              <a:buSzPts val="2800"/>
              <a:buNone/>
            </a:pPr>
            <a:endParaRPr/>
          </a:p>
          <a:p>
            <a:pPr marL="50800" lvl="0" indent="0" algn="l" rtl="0">
              <a:lnSpc>
                <a:spcPct val="100000"/>
              </a:lnSpc>
              <a:spcBef>
                <a:spcPts val="1000"/>
              </a:spcBef>
              <a:spcAft>
                <a:spcPts val="0"/>
              </a:spcAft>
              <a:buSzPts val="2800"/>
              <a:buNone/>
            </a:pPr>
            <a:r>
              <a:rPr lang="en-AU"/>
              <a:t>Characterised by behaviours that are:</a:t>
            </a:r>
            <a:endParaRPr/>
          </a:p>
          <a:p>
            <a:pPr marL="457200" lvl="0" indent="-406400" algn="l" rtl="0">
              <a:lnSpc>
                <a:spcPct val="100000"/>
              </a:lnSpc>
              <a:spcBef>
                <a:spcPts val="1000"/>
              </a:spcBef>
              <a:spcAft>
                <a:spcPts val="0"/>
              </a:spcAft>
              <a:buClr>
                <a:schemeClr val="lt1"/>
              </a:buClr>
              <a:buSzPts val="2800"/>
              <a:buChar char="•"/>
            </a:pPr>
            <a:r>
              <a:rPr lang="en-AU"/>
              <a:t>‘Running, fighting &amp; hiding’</a:t>
            </a:r>
            <a:endParaRPr/>
          </a:p>
          <a:p>
            <a:pPr marL="457200" lvl="0" indent="-406400" algn="l" rtl="0">
              <a:lnSpc>
                <a:spcPct val="100000"/>
              </a:lnSpc>
              <a:spcBef>
                <a:spcPts val="1000"/>
              </a:spcBef>
              <a:spcAft>
                <a:spcPts val="0"/>
              </a:spcAft>
              <a:buClr>
                <a:schemeClr val="lt1"/>
              </a:buClr>
              <a:buSzPts val="2800"/>
              <a:buChar char="•"/>
            </a:pPr>
            <a:r>
              <a:rPr lang="en-AU"/>
              <a:t>Rigid, inflexible</a:t>
            </a:r>
            <a:endParaRPr/>
          </a:p>
          <a:p>
            <a:pPr marL="457200" lvl="0" indent="-406400" algn="l" rtl="0">
              <a:lnSpc>
                <a:spcPct val="100000"/>
              </a:lnSpc>
              <a:spcBef>
                <a:spcPts val="1000"/>
              </a:spcBef>
              <a:spcAft>
                <a:spcPts val="0"/>
              </a:spcAft>
              <a:buClr>
                <a:schemeClr val="lt1"/>
              </a:buClr>
              <a:buSzPts val="2800"/>
              <a:buChar char="•"/>
            </a:pPr>
            <a:r>
              <a:rPr lang="en-AU"/>
              <a:t>Rule-bound</a:t>
            </a:r>
            <a:endParaRPr/>
          </a:p>
        </p:txBody>
      </p:sp>
      <p:pic>
        <p:nvPicPr>
          <p:cNvPr id="185" name="Google Shape;185;p25"/>
          <p:cNvPicPr preferRelativeResize="0"/>
          <p:nvPr/>
        </p:nvPicPr>
        <p:blipFill rotWithShape="1">
          <a:blip r:embed="rId3">
            <a:alphaModFix/>
          </a:blip>
          <a:srcRect b="3541"/>
          <a:stretch/>
        </p:blipFill>
        <p:spPr>
          <a:xfrm>
            <a:off x="7329870" y="1"/>
            <a:ext cx="4862129"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838200" y="365125"/>
            <a:ext cx="564674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Active Avoidance</a:t>
            </a:r>
            <a:endParaRPr/>
          </a:p>
        </p:txBody>
      </p:sp>
      <p:sp>
        <p:nvSpPr>
          <p:cNvPr id="191" name="Google Shape;191;p26"/>
          <p:cNvSpPr txBox="1">
            <a:spLocks noGrp="1"/>
          </p:cNvSpPr>
          <p:nvPr>
            <p:ph type="body" idx="1"/>
          </p:nvPr>
        </p:nvSpPr>
        <p:spPr>
          <a:xfrm>
            <a:off x="838200" y="1865377"/>
            <a:ext cx="4936701" cy="431158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800"/>
              <a:buNone/>
            </a:pPr>
            <a:r>
              <a:rPr lang="en-AU"/>
              <a:t>Behaviours aimed at struggling/fighting to get rid of or fix the ‘problem’</a:t>
            </a:r>
            <a:endParaRPr/>
          </a:p>
          <a:p>
            <a:pPr marL="0" lvl="0" indent="0" algn="l" rtl="0">
              <a:lnSpc>
                <a:spcPct val="100000"/>
              </a:lnSpc>
              <a:spcBef>
                <a:spcPts val="0"/>
              </a:spcBef>
              <a:spcAft>
                <a:spcPts val="0"/>
              </a:spcAft>
              <a:buClr>
                <a:schemeClr val="lt1"/>
              </a:buClr>
              <a:buSzPts val="2800"/>
              <a:buNone/>
            </a:pPr>
            <a:endParaRPr/>
          </a:p>
          <a:p>
            <a:pPr marL="0" lvl="0" indent="0" algn="l" rtl="0">
              <a:lnSpc>
                <a:spcPct val="100000"/>
              </a:lnSpc>
              <a:spcBef>
                <a:spcPts val="0"/>
              </a:spcBef>
              <a:spcAft>
                <a:spcPts val="0"/>
              </a:spcAft>
              <a:buClr>
                <a:schemeClr val="lt1"/>
              </a:buClr>
              <a:buSzPts val="2800"/>
              <a:buNone/>
            </a:pPr>
            <a:r>
              <a:rPr lang="en-AU"/>
              <a:t>Problem is perceived as being connected to self</a:t>
            </a:r>
            <a:endParaRPr/>
          </a:p>
          <a:p>
            <a:pPr marL="0" lvl="0" indent="0" algn="l" rtl="0">
              <a:lnSpc>
                <a:spcPct val="100000"/>
              </a:lnSpc>
              <a:spcBef>
                <a:spcPts val="0"/>
              </a:spcBef>
              <a:spcAft>
                <a:spcPts val="0"/>
              </a:spcAft>
              <a:buClr>
                <a:schemeClr val="lt1"/>
              </a:buClr>
              <a:buSzPts val="2800"/>
              <a:buNone/>
            </a:pPr>
            <a:endParaRPr/>
          </a:p>
          <a:p>
            <a:pPr marL="0" lvl="0" indent="0" algn="l" rtl="0">
              <a:lnSpc>
                <a:spcPct val="100000"/>
              </a:lnSpc>
              <a:spcBef>
                <a:spcPts val="1000"/>
              </a:spcBef>
              <a:spcAft>
                <a:spcPts val="0"/>
              </a:spcAft>
              <a:buSzPts val="2800"/>
              <a:buNone/>
            </a:pPr>
            <a:r>
              <a:rPr lang="en-AU"/>
              <a:t>Examples; overworking/striving to achieve, dieting, surgery</a:t>
            </a:r>
            <a:endParaRPr/>
          </a:p>
        </p:txBody>
      </p:sp>
      <p:pic>
        <p:nvPicPr>
          <p:cNvPr id="192" name="Google Shape;192;p26" descr="Timeline&#10;&#10;Description automatically generated"/>
          <p:cNvPicPr preferRelativeResize="0"/>
          <p:nvPr/>
        </p:nvPicPr>
        <p:blipFill rotWithShape="1">
          <a:blip r:embed="rId3">
            <a:alphaModFix/>
          </a:blip>
          <a:srcRect/>
          <a:stretch/>
        </p:blipFill>
        <p:spPr>
          <a:xfrm>
            <a:off x="6417101" y="1801090"/>
            <a:ext cx="5181600" cy="40883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Passive Avoidance</a:t>
            </a:r>
            <a:endParaRPr/>
          </a:p>
        </p:txBody>
      </p:sp>
      <p:sp>
        <p:nvSpPr>
          <p:cNvPr id="198" name="Google Shape;198;p29"/>
          <p:cNvSpPr txBox="1">
            <a:spLocks noGrp="1"/>
          </p:cNvSpPr>
          <p:nvPr>
            <p:ph type="body" idx="1"/>
          </p:nvPr>
        </p:nvSpPr>
        <p:spPr>
          <a:xfrm>
            <a:off x="838200" y="1865377"/>
            <a:ext cx="5457092" cy="431158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800"/>
              <a:buNone/>
            </a:pPr>
            <a:r>
              <a:rPr lang="en-AU"/>
              <a:t>Behaviours aimed at running or hiding</a:t>
            </a:r>
            <a:endParaRPr/>
          </a:p>
          <a:p>
            <a:pPr marL="22860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Clr>
                <a:schemeClr val="lt1"/>
              </a:buClr>
              <a:buSzPts val="2800"/>
              <a:buNone/>
            </a:pPr>
            <a:r>
              <a:rPr lang="en-AU"/>
              <a:t>Often brings initial relief as moves the person away from what is feared</a:t>
            </a:r>
            <a:endParaRPr/>
          </a:p>
          <a:p>
            <a:pPr marL="0" lvl="0" indent="0" algn="l" rtl="0">
              <a:lnSpc>
                <a:spcPct val="100000"/>
              </a:lnSpc>
              <a:spcBef>
                <a:spcPts val="0"/>
              </a:spcBef>
              <a:spcAft>
                <a:spcPts val="0"/>
              </a:spcAft>
              <a:buClr>
                <a:schemeClr val="lt1"/>
              </a:buClr>
              <a:buSzPts val="2800"/>
              <a:buNone/>
            </a:pPr>
            <a:endParaRPr/>
          </a:p>
          <a:p>
            <a:pPr marL="0" lvl="0" indent="0" algn="l" rtl="0">
              <a:lnSpc>
                <a:spcPct val="100000"/>
              </a:lnSpc>
              <a:spcBef>
                <a:spcPts val="1000"/>
              </a:spcBef>
              <a:spcAft>
                <a:spcPts val="0"/>
              </a:spcAft>
              <a:buSzPts val="2800"/>
              <a:buNone/>
            </a:pPr>
            <a:r>
              <a:rPr lang="en-AU"/>
              <a:t>Examples; quitting, avoid social situations, avoid mirrors</a:t>
            </a:r>
            <a:endParaRPr/>
          </a:p>
        </p:txBody>
      </p:sp>
      <p:pic>
        <p:nvPicPr>
          <p:cNvPr id="199" name="Google Shape;199;p29" descr="Text, letter&#10;&#10;Description automatically generated"/>
          <p:cNvPicPr preferRelativeResize="0">
            <a:picLocks noGrp="1"/>
          </p:cNvPicPr>
          <p:nvPr>
            <p:ph type="body" idx="2"/>
          </p:nvPr>
        </p:nvPicPr>
        <p:blipFill rotWithShape="1">
          <a:blip r:embed="rId3">
            <a:alphaModFix/>
          </a:blip>
          <a:srcRect/>
          <a:stretch/>
        </p:blipFill>
        <p:spPr>
          <a:xfrm>
            <a:off x="6910519" y="498795"/>
            <a:ext cx="4443281" cy="59243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23d1529a4f_1_11"/>
          <p:cNvSpPr txBox="1">
            <a:spLocks noGrp="1"/>
          </p:cNvSpPr>
          <p:nvPr>
            <p:ph type="title"/>
          </p:nvPr>
        </p:nvSpPr>
        <p:spPr>
          <a:xfrm>
            <a:off x="838200" y="365125"/>
            <a:ext cx="6359644"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The patterns cause long-term problems</a:t>
            </a:r>
            <a:endParaRPr/>
          </a:p>
        </p:txBody>
      </p:sp>
      <p:sp>
        <p:nvSpPr>
          <p:cNvPr id="206" name="Google Shape;206;g123d1529a4f_1_11"/>
          <p:cNvSpPr txBox="1">
            <a:spLocks noGrp="1"/>
          </p:cNvSpPr>
          <p:nvPr>
            <p:ph type="body" idx="1"/>
          </p:nvPr>
        </p:nvSpPr>
        <p:spPr>
          <a:xfrm>
            <a:off x="838200" y="1865376"/>
            <a:ext cx="6095593" cy="4897374"/>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SzPts val="2800"/>
              <a:buNone/>
            </a:pPr>
            <a:r>
              <a:rPr lang="en-AU"/>
              <a:t>Avoidance may bring short term relief but there are long-term costs</a:t>
            </a:r>
            <a:endParaRPr/>
          </a:p>
          <a:p>
            <a:pPr marL="50800" lvl="0" indent="0" algn="l" rtl="0">
              <a:lnSpc>
                <a:spcPct val="100000"/>
              </a:lnSpc>
              <a:spcBef>
                <a:spcPts val="1000"/>
              </a:spcBef>
              <a:spcAft>
                <a:spcPts val="0"/>
              </a:spcAft>
              <a:buSzPts val="2800"/>
              <a:buNone/>
            </a:pPr>
            <a:r>
              <a:rPr lang="en-AU"/>
              <a:t>You tend to get what you most fear:</a:t>
            </a:r>
            <a:endParaRPr/>
          </a:p>
          <a:p>
            <a:pPr marL="914400" lvl="1" indent="-381000" algn="l" rtl="0">
              <a:lnSpc>
                <a:spcPct val="100000"/>
              </a:lnSpc>
              <a:spcBef>
                <a:spcPts val="500"/>
              </a:spcBef>
              <a:spcAft>
                <a:spcPts val="0"/>
              </a:spcAft>
              <a:buSzPts val="2400"/>
              <a:buChar char="•"/>
            </a:pPr>
            <a:r>
              <a:rPr lang="en-AU"/>
              <a:t>Binge/purge cycles lead to weight gain</a:t>
            </a:r>
            <a:endParaRPr/>
          </a:p>
          <a:p>
            <a:pPr marL="914400" lvl="1" indent="-381000" algn="l" rtl="0">
              <a:lnSpc>
                <a:spcPct val="100000"/>
              </a:lnSpc>
              <a:spcBef>
                <a:spcPts val="500"/>
              </a:spcBef>
              <a:spcAft>
                <a:spcPts val="0"/>
              </a:spcAft>
              <a:buSzPts val="2400"/>
              <a:buChar char="•"/>
            </a:pPr>
            <a:r>
              <a:rPr lang="en-AU"/>
              <a:t>Urgency to perform leads to procrastination or burnout</a:t>
            </a:r>
            <a:endParaRPr/>
          </a:p>
          <a:p>
            <a:pPr marL="914400" lvl="1" indent="-381000" algn="l" rtl="0">
              <a:lnSpc>
                <a:spcPct val="100000"/>
              </a:lnSpc>
              <a:spcBef>
                <a:spcPts val="500"/>
              </a:spcBef>
              <a:spcAft>
                <a:spcPts val="0"/>
              </a:spcAft>
              <a:buSzPts val="2400"/>
              <a:buChar char="•"/>
            </a:pPr>
            <a:r>
              <a:rPr lang="en-AU"/>
              <a:t>Social anxiety leads to isolation or rejection</a:t>
            </a:r>
            <a:endParaRPr/>
          </a:p>
          <a:p>
            <a:pPr marL="50800" lvl="0" indent="0" algn="l" rtl="0">
              <a:lnSpc>
                <a:spcPct val="100000"/>
              </a:lnSpc>
              <a:spcBef>
                <a:spcPts val="1000"/>
              </a:spcBef>
              <a:spcAft>
                <a:spcPts val="0"/>
              </a:spcAft>
              <a:buSzPts val="2800"/>
              <a:buNone/>
            </a:pPr>
            <a:r>
              <a:rPr lang="en-AU"/>
              <a:t>Serious physical health problems can also occur</a:t>
            </a:r>
            <a:endParaRPr/>
          </a:p>
        </p:txBody>
      </p:sp>
      <p:pic>
        <p:nvPicPr>
          <p:cNvPr id="207" name="Google Shape;207;g123d1529a4f_1_11"/>
          <p:cNvPicPr preferRelativeResize="0"/>
          <p:nvPr/>
        </p:nvPicPr>
        <p:blipFill rotWithShape="1">
          <a:blip r:embed="rId3">
            <a:alphaModFix/>
          </a:blip>
          <a:srcRect/>
          <a:stretch/>
        </p:blipFill>
        <p:spPr>
          <a:xfrm>
            <a:off x="7375575" y="95250"/>
            <a:ext cx="4816425" cy="6667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27ea707937_0_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Formulation Sheet</a:t>
            </a:r>
            <a:endParaRPr/>
          </a:p>
        </p:txBody>
      </p:sp>
      <p:sp>
        <p:nvSpPr>
          <p:cNvPr id="214" name="Google Shape;214;g127ea707937_0_5"/>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Char char="•"/>
            </a:pPr>
            <a:r>
              <a:rPr lang="en-AU"/>
              <a:t>Context &amp; Standards</a:t>
            </a:r>
            <a:endParaRPr/>
          </a:p>
          <a:p>
            <a:pPr marL="457200" lvl="0" indent="-406400" algn="l" rtl="0">
              <a:lnSpc>
                <a:spcPct val="100000"/>
              </a:lnSpc>
              <a:spcBef>
                <a:spcPts val="1000"/>
              </a:spcBef>
              <a:spcAft>
                <a:spcPts val="0"/>
              </a:spcAft>
              <a:buSzPts val="2800"/>
              <a:buChar char="•"/>
            </a:pPr>
            <a:r>
              <a:rPr lang="en-AU"/>
              <a:t>Self criticism</a:t>
            </a:r>
            <a:endParaRPr/>
          </a:p>
          <a:p>
            <a:pPr marL="457200" lvl="0" indent="-406400" algn="l" rtl="0">
              <a:lnSpc>
                <a:spcPct val="100000"/>
              </a:lnSpc>
              <a:spcBef>
                <a:spcPts val="1000"/>
              </a:spcBef>
              <a:spcAft>
                <a:spcPts val="0"/>
              </a:spcAft>
              <a:buSzPts val="2800"/>
              <a:buChar char="•"/>
            </a:pPr>
            <a:r>
              <a:rPr lang="en-AU"/>
              <a:t>Failure &amp; avoidant behaviours</a:t>
            </a:r>
            <a:endParaRPr/>
          </a:p>
          <a:p>
            <a:pPr marL="457200" lvl="0" indent="-406400" algn="l" rtl="0">
              <a:lnSpc>
                <a:spcPct val="100000"/>
              </a:lnSpc>
              <a:spcBef>
                <a:spcPts val="1000"/>
              </a:spcBef>
              <a:spcAft>
                <a:spcPts val="0"/>
              </a:spcAft>
              <a:buSzPts val="2800"/>
              <a:buChar char="•"/>
            </a:pPr>
            <a:r>
              <a:rPr lang="en-AU"/>
              <a:t>Action/Intervention points</a:t>
            </a:r>
            <a:endParaRPr/>
          </a:p>
          <a:p>
            <a:pPr marL="457200" lvl="0" indent="-406400" algn="l" rtl="0">
              <a:lnSpc>
                <a:spcPct val="100000"/>
              </a:lnSpc>
              <a:spcBef>
                <a:spcPts val="1000"/>
              </a:spcBef>
              <a:spcAft>
                <a:spcPts val="0"/>
              </a:spcAft>
              <a:buSzPts val="2800"/>
              <a:buChar char="•"/>
            </a:pPr>
            <a:r>
              <a:rPr lang="en-AU"/>
              <a:t>Potential barriers</a:t>
            </a:r>
            <a:endParaRPr/>
          </a:p>
        </p:txBody>
      </p:sp>
      <p:pic>
        <p:nvPicPr>
          <p:cNvPr id="215" name="Google Shape;215;g127ea707937_0_5" descr="A person writing on a piece of paper&#10;&#10;Description automatically generated"/>
          <p:cNvPicPr preferRelativeResize="0"/>
          <p:nvPr/>
        </p:nvPicPr>
        <p:blipFill rotWithShape="1">
          <a:blip r:embed="rId3">
            <a:alphaModFix/>
          </a:blip>
          <a:srcRect/>
          <a:stretch/>
        </p:blipFill>
        <p:spPr>
          <a:xfrm>
            <a:off x="7749915" y="0"/>
            <a:ext cx="4442085"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2" descr="A person looking at another person&#10;&#10;Description automatically generated with low confidence"/>
          <p:cNvPicPr preferRelativeResize="0"/>
          <p:nvPr/>
        </p:nvPicPr>
        <p:blipFill rotWithShape="1">
          <a:blip r:embed="rId3">
            <a:alphaModFix/>
          </a:blip>
          <a:srcRect t="7729" b="7762"/>
          <a:stretch/>
        </p:blipFill>
        <p:spPr>
          <a:xfrm>
            <a:off x="0" y="0"/>
            <a:ext cx="12195845" cy="6858000"/>
          </a:xfrm>
          <a:prstGeom prst="rect">
            <a:avLst/>
          </a:prstGeom>
          <a:noFill/>
          <a:ln>
            <a:noFill/>
          </a:ln>
        </p:spPr>
      </p:pic>
      <p:sp>
        <p:nvSpPr>
          <p:cNvPr id="221" name="Google Shape;221;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800"/>
              <a:buFont typeface="Arial"/>
              <a:buNone/>
            </a:pPr>
            <a:r>
              <a:rPr lang="en-AU"/>
              <a:t>Towards a process-based approach to treating eating disorders, body image concerns and perfectionism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a:spLocks noGrp="1"/>
          </p:cNvSpPr>
          <p:nvPr>
            <p:ph type="title"/>
          </p:nvPr>
        </p:nvSpPr>
        <p:spPr>
          <a:xfrm>
            <a:off x="838200" y="365125"/>
            <a:ext cx="6159160" cy="135120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3600"/>
              <a:buFont typeface="Arial"/>
              <a:buNone/>
            </a:pPr>
            <a:r>
              <a:rPr lang="en-AU"/>
              <a:t>There are many possible directions for treatment</a:t>
            </a:r>
            <a:endParaRPr/>
          </a:p>
        </p:txBody>
      </p:sp>
      <p:sp>
        <p:nvSpPr>
          <p:cNvPr id="227" name="Google Shape;227;p30"/>
          <p:cNvSpPr txBox="1">
            <a:spLocks noGrp="1"/>
          </p:cNvSpPr>
          <p:nvPr>
            <p:ph type="body" idx="1"/>
          </p:nvPr>
        </p:nvSpPr>
        <p:spPr>
          <a:xfrm>
            <a:off x="838200" y="1877698"/>
            <a:ext cx="6677722" cy="4615177"/>
          </a:xfrm>
          <a:prstGeom prst="rect">
            <a:avLst/>
          </a:prstGeom>
          <a:noFill/>
          <a:ln>
            <a:noFill/>
          </a:ln>
        </p:spPr>
        <p:txBody>
          <a:bodyPr spcFirstLastPara="1" wrap="square" lIns="91425" tIns="45700" rIns="91425" bIns="45700" anchor="t" anchorCtr="0">
            <a:normAutofit fontScale="85000" lnSpcReduction="20000"/>
          </a:bodyPr>
          <a:lstStyle/>
          <a:p>
            <a:pPr marL="50800" lvl="0" indent="0" algn="l" rtl="0">
              <a:lnSpc>
                <a:spcPct val="100000"/>
              </a:lnSpc>
              <a:spcBef>
                <a:spcPts val="1000"/>
              </a:spcBef>
              <a:spcAft>
                <a:spcPts val="0"/>
              </a:spcAft>
              <a:buSzPct val="117646"/>
              <a:buNone/>
            </a:pPr>
            <a:r>
              <a:rPr lang="en-AU"/>
              <a:t>Addressing context?</a:t>
            </a:r>
            <a:endParaRPr/>
          </a:p>
          <a:p>
            <a:pPr marL="457200" lvl="0" indent="-406400" algn="l" rtl="0">
              <a:lnSpc>
                <a:spcPct val="100000"/>
              </a:lnSpc>
              <a:spcBef>
                <a:spcPts val="1000"/>
              </a:spcBef>
              <a:spcAft>
                <a:spcPts val="0"/>
              </a:spcAft>
              <a:buClr>
                <a:schemeClr val="lt1"/>
              </a:buClr>
              <a:buSzPct val="117646"/>
              <a:buChar char="•"/>
            </a:pPr>
            <a:r>
              <a:rPr lang="en-AU"/>
              <a:t>Can be helpful to build compassionate understanding of self</a:t>
            </a:r>
            <a:endParaRPr/>
          </a:p>
          <a:p>
            <a:pPr marL="50800" lvl="0" indent="0" algn="l" rtl="0">
              <a:lnSpc>
                <a:spcPct val="100000"/>
              </a:lnSpc>
              <a:spcBef>
                <a:spcPts val="1000"/>
              </a:spcBef>
              <a:spcAft>
                <a:spcPts val="0"/>
              </a:spcAft>
              <a:buSzPct val="117646"/>
              <a:buNone/>
            </a:pPr>
            <a:endParaRPr/>
          </a:p>
          <a:p>
            <a:pPr marL="50800" lvl="0" indent="0" algn="l" rtl="0">
              <a:lnSpc>
                <a:spcPct val="100000"/>
              </a:lnSpc>
              <a:spcBef>
                <a:spcPts val="1000"/>
              </a:spcBef>
              <a:spcAft>
                <a:spcPts val="0"/>
              </a:spcAft>
              <a:buSzPct val="117646"/>
              <a:buNone/>
            </a:pPr>
            <a:r>
              <a:rPr lang="en-AU"/>
              <a:t>Tackling rigid standards?</a:t>
            </a:r>
            <a:endParaRPr/>
          </a:p>
          <a:p>
            <a:pPr marL="457200" lvl="0" indent="-406400" algn="l" rtl="0">
              <a:lnSpc>
                <a:spcPct val="100000"/>
              </a:lnSpc>
              <a:spcBef>
                <a:spcPts val="1000"/>
              </a:spcBef>
              <a:spcAft>
                <a:spcPts val="0"/>
              </a:spcAft>
              <a:buClr>
                <a:schemeClr val="lt1"/>
              </a:buClr>
              <a:buSzPct val="117646"/>
              <a:buChar char="•"/>
            </a:pPr>
            <a:r>
              <a:rPr lang="en-AU"/>
              <a:t>Tend to have obsessional quality </a:t>
            </a:r>
            <a:endParaRPr/>
          </a:p>
          <a:p>
            <a:pPr marL="457200" lvl="0" indent="-406400" algn="l" rtl="0">
              <a:lnSpc>
                <a:spcPct val="100000"/>
              </a:lnSpc>
              <a:spcBef>
                <a:spcPts val="1000"/>
              </a:spcBef>
              <a:spcAft>
                <a:spcPts val="0"/>
              </a:spcAft>
              <a:buClr>
                <a:schemeClr val="lt1"/>
              </a:buClr>
              <a:buSzPct val="117646"/>
              <a:buChar char="•"/>
            </a:pPr>
            <a:r>
              <a:rPr lang="en-AU"/>
              <a:t>Defusion may be more helpful</a:t>
            </a:r>
            <a:endParaRPr/>
          </a:p>
          <a:p>
            <a:pPr marL="457200" lvl="0" indent="-228600" algn="l" rtl="0">
              <a:lnSpc>
                <a:spcPct val="100000"/>
              </a:lnSpc>
              <a:spcBef>
                <a:spcPts val="1000"/>
              </a:spcBef>
              <a:spcAft>
                <a:spcPts val="0"/>
              </a:spcAft>
              <a:buClr>
                <a:schemeClr val="lt1"/>
              </a:buClr>
              <a:buSzPct val="117646"/>
              <a:buNone/>
            </a:pPr>
            <a:endParaRPr/>
          </a:p>
          <a:p>
            <a:pPr marL="50800" lvl="0" indent="0" algn="l" rtl="0">
              <a:lnSpc>
                <a:spcPct val="100000"/>
              </a:lnSpc>
              <a:spcBef>
                <a:spcPts val="1000"/>
              </a:spcBef>
              <a:spcAft>
                <a:spcPts val="0"/>
              </a:spcAft>
              <a:buSzPct val="117646"/>
              <a:buNone/>
            </a:pPr>
            <a:r>
              <a:rPr lang="en-AU"/>
              <a:t>Building motivation?</a:t>
            </a:r>
            <a:endParaRPr/>
          </a:p>
          <a:p>
            <a:pPr marL="457200" lvl="0" indent="-406400" algn="l" rtl="0">
              <a:lnSpc>
                <a:spcPct val="100000"/>
              </a:lnSpc>
              <a:spcBef>
                <a:spcPts val="1000"/>
              </a:spcBef>
              <a:spcAft>
                <a:spcPts val="0"/>
              </a:spcAft>
              <a:buClr>
                <a:schemeClr val="lt1"/>
              </a:buClr>
              <a:buSzPct val="117646"/>
              <a:buChar char="•"/>
            </a:pPr>
            <a:r>
              <a:rPr lang="en-AU"/>
              <a:t>‘Creative Hopelessness’</a:t>
            </a:r>
            <a:endParaRPr/>
          </a:p>
          <a:p>
            <a:pPr marL="457200" lvl="0" indent="-406400" algn="l" rtl="0">
              <a:lnSpc>
                <a:spcPct val="100000"/>
              </a:lnSpc>
              <a:spcBef>
                <a:spcPts val="1000"/>
              </a:spcBef>
              <a:spcAft>
                <a:spcPts val="0"/>
              </a:spcAft>
              <a:buClr>
                <a:schemeClr val="lt1"/>
              </a:buClr>
              <a:buSzPct val="117646"/>
              <a:buChar char="•"/>
            </a:pPr>
            <a:r>
              <a:rPr lang="en-AU"/>
              <a:t>Values to guide and maintain action</a:t>
            </a:r>
            <a:endParaRPr/>
          </a:p>
          <a:p>
            <a:pPr marL="457200" lvl="0" indent="-228600" algn="l" rtl="0">
              <a:lnSpc>
                <a:spcPct val="100000"/>
              </a:lnSpc>
              <a:spcBef>
                <a:spcPts val="1000"/>
              </a:spcBef>
              <a:spcAft>
                <a:spcPts val="0"/>
              </a:spcAft>
              <a:buClr>
                <a:schemeClr val="lt1"/>
              </a:buClr>
              <a:buSzPct val="117646"/>
              <a:buNone/>
            </a:pPr>
            <a:endParaRPr/>
          </a:p>
        </p:txBody>
      </p:sp>
      <p:pic>
        <p:nvPicPr>
          <p:cNvPr id="228" name="Google Shape;228;p30" descr="A picture containing text, outdoor, graffiti&#10;&#10;Description automatically generated"/>
          <p:cNvPicPr preferRelativeResize="0"/>
          <p:nvPr/>
        </p:nvPicPr>
        <p:blipFill rotWithShape="1">
          <a:blip r:embed="rId3">
            <a:alphaModFix/>
          </a:blip>
          <a:srcRect l="8456" r="3884"/>
          <a:stretch/>
        </p:blipFill>
        <p:spPr>
          <a:xfrm>
            <a:off x="7062060" y="0"/>
            <a:ext cx="512994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endParaRPr/>
          </a:p>
        </p:txBody>
      </p:sp>
      <p:sp>
        <p:nvSpPr>
          <p:cNvPr id="234" name="Google Shape;234;p27"/>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000"/>
              </a:spcBef>
              <a:spcAft>
                <a:spcPts val="0"/>
              </a:spcAft>
              <a:buClr>
                <a:schemeClr val="lt1"/>
              </a:buClr>
              <a:buSzPts val="2800"/>
              <a:buNone/>
            </a:pPr>
            <a:endParaRPr/>
          </a:p>
        </p:txBody>
      </p:sp>
      <p:pic>
        <p:nvPicPr>
          <p:cNvPr id="235" name="Google Shape;235;p27" descr="A clock on a table&#10;&#10;Description automatically generated with low confidence"/>
          <p:cNvPicPr preferRelativeResize="0"/>
          <p:nvPr/>
        </p:nvPicPr>
        <p:blipFill rotWithShape="1">
          <a:blip r:embed="rId3">
            <a:alphaModFix/>
          </a:blip>
          <a:srcRect t="16083" r="24002" b="19791"/>
          <a:stretch/>
        </p:blipFill>
        <p:spPr>
          <a:xfrm>
            <a:off x="-1" y="0"/>
            <a:ext cx="12192001" cy="6858000"/>
          </a:xfrm>
          <a:prstGeom prst="rect">
            <a:avLst/>
          </a:prstGeom>
          <a:noFill/>
          <a:ln>
            <a:noFill/>
          </a:ln>
        </p:spPr>
      </p:pic>
      <p:sp>
        <p:nvSpPr>
          <p:cNvPr id="236" name="Google Shape;236;p27"/>
          <p:cNvSpPr txBox="1"/>
          <p:nvPr/>
        </p:nvSpPr>
        <p:spPr>
          <a:xfrm>
            <a:off x="838200" y="766481"/>
            <a:ext cx="4950759" cy="581811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1000"/>
              </a:spcBef>
              <a:spcAft>
                <a:spcPts val="0"/>
              </a:spcAft>
              <a:buClr>
                <a:schemeClr val="lt1"/>
              </a:buClr>
              <a:buSzPts val="2800"/>
              <a:buFont typeface="Arial"/>
              <a:buNone/>
            </a:pPr>
            <a:r>
              <a:rPr lang="en-AU" sz="3900" b="0" i="0" u="none" strike="noStrike" cap="none">
                <a:solidFill>
                  <a:schemeClr val="lt1"/>
                </a:solidFill>
                <a:latin typeface="Calibri"/>
                <a:ea typeface="Calibri"/>
                <a:cs typeface="Calibri"/>
                <a:sym typeface="Calibri"/>
              </a:rPr>
              <a:t>Time is </a:t>
            </a:r>
            <a:r>
              <a:rPr lang="en-AU" sz="3900" b="0" i="1" u="none" strike="noStrike" cap="none">
                <a:solidFill>
                  <a:schemeClr val="lt1"/>
                </a:solidFill>
                <a:latin typeface="Calibri"/>
                <a:ea typeface="Calibri"/>
                <a:cs typeface="Calibri"/>
                <a:sym typeface="Calibri"/>
              </a:rPr>
              <a:t>always</a:t>
            </a:r>
            <a:r>
              <a:rPr lang="en-AU" sz="3900" b="0" i="0" u="none" strike="noStrike" cap="none">
                <a:solidFill>
                  <a:schemeClr val="lt1"/>
                </a:solidFill>
                <a:latin typeface="Calibri"/>
                <a:ea typeface="Calibri"/>
                <a:cs typeface="Calibri"/>
                <a:sym typeface="Calibri"/>
              </a:rPr>
              <a:t> limited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chemeClr val="lt1"/>
              </a:buClr>
              <a:buSzPts val="2800"/>
              <a:buFont typeface="Arial"/>
              <a:buNone/>
            </a:pPr>
            <a:r>
              <a:rPr lang="en-AU" sz="39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chemeClr val="lt1"/>
              </a:buClr>
              <a:buSzPts val="2800"/>
              <a:buFont typeface="Arial"/>
              <a:buNone/>
            </a:pPr>
            <a:r>
              <a:rPr lang="en-AU" sz="3600" b="0" i="0" u="none" strike="noStrike" cap="none">
                <a:solidFill>
                  <a:schemeClr val="lt1"/>
                </a:solidFill>
                <a:latin typeface="Calibri"/>
                <a:ea typeface="Calibri"/>
                <a:cs typeface="Calibri"/>
                <a:sym typeface="Calibri"/>
              </a:rPr>
              <a:t>Effective treatment means addressing the key processes that cause the most suffering and maintain unworkable patterns</a:t>
            </a:r>
            <a:endParaRPr sz="2400" b="0" i="1"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Which processes have the greatest impact?</a:t>
            </a:r>
            <a:endParaRPr/>
          </a:p>
        </p:txBody>
      </p:sp>
      <p:sp>
        <p:nvSpPr>
          <p:cNvPr id="242" name="Google Shape;242;p35"/>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SzPts val="2800"/>
              <a:buNone/>
            </a:pPr>
            <a:r>
              <a:rPr lang="en-AU"/>
              <a:t>There are three priorities for treatment that will expand the person’s behavioral repertoire &amp; build psychological flexibility: </a:t>
            </a:r>
            <a:endParaRPr/>
          </a:p>
          <a:p>
            <a:pPr marL="50800" lvl="0" indent="0" algn="l" rtl="0">
              <a:lnSpc>
                <a:spcPct val="100000"/>
              </a:lnSpc>
              <a:spcBef>
                <a:spcPts val="1000"/>
              </a:spcBef>
              <a:spcAft>
                <a:spcPts val="0"/>
              </a:spcAft>
              <a:buSzPts val="2800"/>
              <a:buNone/>
            </a:pPr>
            <a:endParaRPr/>
          </a:p>
          <a:p>
            <a:pPr marL="565150" lvl="0" indent="-514350" algn="l" rtl="0">
              <a:lnSpc>
                <a:spcPct val="100000"/>
              </a:lnSpc>
              <a:spcBef>
                <a:spcPts val="1000"/>
              </a:spcBef>
              <a:spcAft>
                <a:spcPts val="0"/>
              </a:spcAft>
              <a:buSzPts val="2800"/>
              <a:buFont typeface="Arial"/>
              <a:buAutoNum type="arabicPeriod"/>
            </a:pPr>
            <a:r>
              <a:rPr lang="en-AU"/>
              <a:t>Broadening the ‘self’ by externalizing the problem</a:t>
            </a:r>
            <a:endParaRPr/>
          </a:p>
          <a:p>
            <a:pPr marL="565150" lvl="0" indent="-514350" algn="l" rtl="0">
              <a:lnSpc>
                <a:spcPct val="100000"/>
              </a:lnSpc>
              <a:spcBef>
                <a:spcPts val="1000"/>
              </a:spcBef>
              <a:spcAft>
                <a:spcPts val="0"/>
              </a:spcAft>
              <a:buSzPts val="2800"/>
              <a:buFont typeface="Arial"/>
              <a:buAutoNum type="arabicPeriod"/>
            </a:pPr>
            <a:r>
              <a:rPr lang="en-AU"/>
              <a:t>Unwind avoidant behaviors, and</a:t>
            </a:r>
            <a:endParaRPr/>
          </a:p>
          <a:p>
            <a:pPr marL="565150" lvl="0" indent="-514350" algn="l" rtl="0">
              <a:lnSpc>
                <a:spcPct val="100000"/>
              </a:lnSpc>
              <a:spcBef>
                <a:spcPts val="1000"/>
              </a:spcBef>
              <a:spcAft>
                <a:spcPts val="0"/>
              </a:spcAft>
              <a:buSzPts val="2800"/>
              <a:buFont typeface="Arial"/>
              <a:buAutoNum type="arabicPeriod"/>
            </a:pPr>
            <a:r>
              <a:rPr lang="en-AU"/>
              <a:t>Develop skills in self-compassion</a:t>
            </a:r>
            <a:endParaRPr/>
          </a:p>
          <a:p>
            <a:pPr marL="50800" lvl="0" indent="0" algn="l" rtl="0">
              <a:lnSpc>
                <a:spcPct val="100000"/>
              </a:lnSpc>
              <a:spcBef>
                <a:spcPts val="1000"/>
              </a:spcBef>
              <a:spcAft>
                <a:spcPts val="0"/>
              </a:spcAft>
              <a:buSzPts val="28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23d1529a4f_1_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AU"/>
              <a:t>The goal is to broaden behavioural flexibility </a:t>
            </a:r>
            <a:br>
              <a:rPr lang="en-AU"/>
            </a:br>
            <a:r>
              <a:rPr lang="en-AU" i="1"/>
              <a:t>in the presence of the aversive</a:t>
            </a:r>
            <a:endParaRPr/>
          </a:p>
        </p:txBody>
      </p:sp>
      <p:sp>
        <p:nvSpPr>
          <p:cNvPr id="249" name="Google Shape;249;g123d1529a4f_1_21"/>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000"/>
              </a:spcBef>
              <a:spcAft>
                <a:spcPts val="0"/>
              </a:spcAft>
              <a:buClr>
                <a:schemeClr val="lt1"/>
              </a:buClr>
              <a:buSzPts val="2800"/>
              <a:buNone/>
            </a:pPr>
            <a:endParaRPr/>
          </a:p>
        </p:txBody>
      </p:sp>
      <p:pic>
        <p:nvPicPr>
          <p:cNvPr id="250" name="Google Shape;250;g123d1529a4f_1_21"/>
          <p:cNvPicPr preferRelativeResize="0"/>
          <p:nvPr/>
        </p:nvPicPr>
        <p:blipFill rotWithShape="1">
          <a:blip r:embed="rId3">
            <a:alphaModFix/>
          </a:blip>
          <a:srcRect/>
          <a:stretch/>
        </p:blipFill>
        <p:spPr>
          <a:xfrm>
            <a:off x="838200" y="1865363"/>
            <a:ext cx="5067900" cy="4311600"/>
          </a:xfrm>
          <a:prstGeom prst="rect">
            <a:avLst/>
          </a:prstGeom>
          <a:noFill/>
          <a:ln>
            <a:noFill/>
          </a:ln>
        </p:spPr>
      </p:pic>
      <p:pic>
        <p:nvPicPr>
          <p:cNvPr id="251" name="Google Shape;251;g123d1529a4f_1_21"/>
          <p:cNvPicPr preferRelativeResize="0"/>
          <p:nvPr/>
        </p:nvPicPr>
        <p:blipFill rotWithShape="1">
          <a:blip r:embed="rId4">
            <a:alphaModFix/>
          </a:blip>
          <a:srcRect/>
          <a:stretch/>
        </p:blipFill>
        <p:spPr>
          <a:xfrm>
            <a:off x="6244789" y="1865363"/>
            <a:ext cx="5109013" cy="43115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Introduction to the Presenters</a:t>
            </a:r>
            <a:endParaRPr/>
          </a:p>
        </p:txBody>
      </p:sp>
      <p:sp>
        <p:nvSpPr>
          <p:cNvPr id="60" name="Google Shape;60;p40"/>
          <p:cNvSpPr txBox="1">
            <a:spLocks noGrp="1"/>
          </p:cNvSpPr>
          <p:nvPr>
            <p:ph type="body" idx="1"/>
          </p:nvPr>
        </p:nvSpPr>
        <p:spPr>
          <a:xfrm>
            <a:off x="838200" y="1690674"/>
            <a:ext cx="5181600" cy="4671300"/>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endParaRPr/>
          </a:p>
          <a:p>
            <a:pPr marL="50800" lvl="0" indent="0" algn="ctr" rtl="0">
              <a:lnSpc>
                <a:spcPct val="100000"/>
              </a:lnSpc>
              <a:spcBef>
                <a:spcPts val="1000"/>
              </a:spcBef>
              <a:spcAft>
                <a:spcPts val="0"/>
              </a:spcAft>
              <a:buSzPts val="2800"/>
              <a:buNone/>
            </a:pPr>
            <a:r>
              <a:rPr lang="en-AU" sz="2900"/>
              <a:t>Dr. Sarah Pegrum</a:t>
            </a:r>
            <a:endParaRPr sz="2900"/>
          </a:p>
          <a:p>
            <a:pPr marL="50800" lvl="0" indent="0" algn="ctr" rtl="0">
              <a:lnSpc>
                <a:spcPct val="100000"/>
              </a:lnSpc>
              <a:spcBef>
                <a:spcPts val="1000"/>
              </a:spcBef>
              <a:spcAft>
                <a:spcPts val="0"/>
              </a:spcAft>
              <a:buSzPts val="2800"/>
              <a:buNone/>
            </a:pPr>
            <a:r>
              <a:rPr lang="en-AU" sz="2100">
                <a:latin typeface="Calibri"/>
                <a:ea typeface="Calibri"/>
                <a:cs typeface="Calibri"/>
                <a:sym typeface="Calibri"/>
              </a:rPr>
              <a:t>Phd/MPsych (Clinical), Peer Reviewed Trainer</a:t>
            </a:r>
            <a:endParaRPr sz="3100"/>
          </a:p>
          <a:p>
            <a:pPr marL="50800" lvl="0" indent="0" algn="ctr" rtl="0">
              <a:lnSpc>
                <a:spcPct val="100000"/>
              </a:lnSpc>
              <a:spcBef>
                <a:spcPts val="1000"/>
              </a:spcBef>
              <a:spcAft>
                <a:spcPts val="0"/>
              </a:spcAft>
              <a:buSzPts val="2800"/>
              <a:buNone/>
            </a:pPr>
            <a:r>
              <a:rPr lang="en-AU" sz="2100"/>
              <a:t>drsarahpegrum@outlook.com</a:t>
            </a:r>
            <a:endParaRPr sz="2100"/>
          </a:p>
        </p:txBody>
      </p:sp>
      <p:sp>
        <p:nvSpPr>
          <p:cNvPr id="61" name="Google Shape;61;p40"/>
          <p:cNvSpPr txBox="1">
            <a:spLocks noGrp="1"/>
          </p:cNvSpPr>
          <p:nvPr>
            <p:ph type="body" idx="2"/>
          </p:nvPr>
        </p:nvSpPr>
        <p:spPr>
          <a:xfrm>
            <a:off x="6172200" y="1690674"/>
            <a:ext cx="5181600" cy="4671300"/>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endParaRPr/>
          </a:p>
          <a:p>
            <a:pPr marL="50800" lvl="0" indent="0" algn="l" rtl="0">
              <a:lnSpc>
                <a:spcPct val="100000"/>
              </a:lnSpc>
              <a:spcBef>
                <a:spcPts val="1000"/>
              </a:spcBef>
              <a:spcAft>
                <a:spcPts val="0"/>
              </a:spcAft>
              <a:buSzPts val="2800"/>
              <a:buNone/>
            </a:pPr>
            <a:r>
              <a:rPr lang="en-AU"/>
              <a:t> </a:t>
            </a:r>
            <a:endParaRPr/>
          </a:p>
          <a:p>
            <a:pPr marL="50800" lvl="0" indent="0" algn="ctr" rtl="0">
              <a:lnSpc>
                <a:spcPct val="100000"/>
              </a:lnSpc>
              <a:spcBef>
                <a:spcPts val="1000"/>
              </a:spcBef>
              <a:spcAft>
                <a:spcPts val="0"/>
              </a:spcAft>
              <a:buSzPts val="2800"/>
              <a:buNone/>
            </a:pPr>
            <a:r>
              <a:rPr lang="en-AU" sz="2900"/>
              <a:t>Jennifer Kemp</a:t>
            </a:r>
            <a:endParaRPr sz="2900"/>
          </a:p>
          <a:p>
            <a:pPr marL="50800" lvl="0" indent="0" algn="ctr" rtl="0">
              <a:lnSpc>
                <a:spcPct val="100000"/>
              </a:lnSpc>
              <a:spcBef>
                <a:spcPts val="1000"/>
              </a:spcBef>
              <a:spcAft>
                <a:spcPts val="0"/>
              </a:spcAft>
              <a:buSzPts val="2800"/>
              <a:buNone/>
            </a:pPr>
            <a:r>
              <a:rPr lang="en-AU" sz="2100">
                <a:latin typeface="Arial"/>
                <a:ea typeface="Arial"/>
                <a:cs typeface="Arial"/>
                <a:sym typeface="Arial"/>
              </a:rPr>
              <a:t>M(Psych)Clinical</a:t>
            </a:r>
            <a:endParaRPr sz="2100">
              <a:solidFill>
                <a:srgbClr val="BFBFBF"/>
              </a:solidFill>
              <a:latin typeface="Arial"/>
              <a:ea typeface="Arial"/>
              <a:cs typeface="Arial"/>
              <a:sym typeface="Arial"/>
            </a:endParaRPr>
          </a:p>
          <a:p>
            <a:pPr marL="50800" lvl="0" indent="0" algn="ctr" rtl="0">
              <a:lnSpc>
                <a:spcPct val="100000"/>
              </a:lnSpc>
              <a:spcBef>
                <a:spcPts val="1000"/>
              </a:spcBef>
              <a:spcAft>
                <a:spcPts val="0"/>
              </a:spcAft>
              <a:buSzPts val="2800"/>
              <a:buNone/>
            </a:pPr>
            <a:r>
              <a:rPr lang="en-AU" sz="2100"/>
              <a:t>jennifer@adelaidebehaviourtherapy.com.au</a:t>
            </a:r>
            <a:endParaRPr sz="3100"/>
          </a:p>
        </p:txBody>
      </p:sp>
      <p:pic>
        <p:nvPicPr>
          <p:cNvPr id="62" name="Google Shape;62;p40" descr="A person with purple hair&#10;&#10;Description automatically generated with low confidence"/>
          <p:cNvPicPr preferRelativeResize="0"/>
          <p:nvPr/>
        </p:nvPicPr>
        <p:blipFill rotWithShape="1">
          <a:blip r:embed="rId3">
            <a:alphaModFix/>
          </a:blip>
          <a:srcRect/>
          <a:stretch/>
        </p:blipFill>
        <p:spPr>
          <a:xfrm>
            <a:off x="2462027" y="1690686"/>
            <a:ext cx="1933948" cy="2529043"/>
          </a:xfrm>
          <a:prstGeom prst="rect">
            <a:avLst/>
          </a:prstGeom>
          <a:noFill/>
          <a:ln>
            <a:noFill/>
          </a:ln>
        </p:spPr>
      </p:pic>
      <p:pic>
        <p:nvPicPr>
          <p:cNvPr id="63" name="Google Shape;63;p40" descr="A picture containing person&#10;&#10;Description automatically generated"/>
          <p:cNvPicPr preferRelativeResize="0"/>
          <p:nvPr/>
        </p:nvPicPr>
        <p:blipFill rotWithShape="1">
          <a:blip r:embed="rId4">
            <a:alphaModFix/>
          </a:blip>
          <a:srcRect/>
          <a:stretch/>
        </p:blipFill>
        <p:spPr>
          <a:xfrm>
            <a:off x="7726750" y="1690685"/>
            <a:ext cx="2072500" cy="252904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7" descr="A picture containing blur&#10;&#10;Description automatically generated"/>
          <p:cNvPicPr preferRelativeResize="0"/>
          <p:nvPr/>
        </p:nvPicPr>
        <p:blipFill rotWithShape="1">
          <a:blip r:embed="rId3">
            <a:alphaModFix/>
          </a:blip>
          <a:srcRect t="7867" b="7885"/>
          <a:stretch/>
        </p:blipFill>
        <p:spPr>
          <a:xfrm>
            <a:off x="0" y="0"/>
            <a:ext cx="12194086" cy="6858000"/>
          </a:xfrm>
          <a:prstGeom prst="rect">
            <a:avLst/>
          </a:prstGeom>
          <a:noFill/>
          <a:ln>
            <a:noFill/>
          </a:ln>
        </p:spPr>
      </p:pic>
      <p:sp>
        <p:nvSpPr>
          <p:cNvPr id="257" name="Google Shape;257;p37"/>
          <p:cNvSpPr txBox="1">
            <a:spLocks noGrp="1"/>
          </p:cNvSpPr>
          <p:nvPr>
            <p:ph type="title"/>
          </p:nvPr>
        </p:nvSpPr>
        <p:spPr>
          <a:xfrm>
            <a:off x="831850" y="90377"/>
            <a:ext cx="10515600" cy="164861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800"/>
              <a:buNone/>
            </a:pPr>
            <a:r>
              <a:rPr lang="en-AU">
                <a:solidFill>
                  <a:schemeClr val="dk1"/>
                </a:solidFill>
              </a:rPr>
              <a:t>1. Broadening the ‘Self’ by Externalising the Problem</a:t>
            </a:r>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3"/>
          <p:cNvSpPr txBox="1">
            <a:spLocks noGrp="1"/>
          </p:cNvSpPr>
          <p:nvPr>
            <p:ph type="title"/>
          </p:nvPr>
        </p:nvSpPr>
        <p:spPr>
          <a:xfrm>
            <a:off x="838200" y="365125"/>
            <a:ext cx="5971953" cy="2691736"/>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When the ‘self’ becomes tied to the ‘problem’ it shuts down flexibility &amp; values</a:t>
            </a:r>
            <a:endParaRPr/>
          </a:p>
        </p:txBody>
      </p:sp>
      <p:sp>
        <p:nvSpPr>
          <p:cNvPr id="263" name="Google Shape;263;p33"/>
          <p:cNvSpPr txBox="1">
            <a:spLocks noGrp="1"/>
          </p:cNvSpPr>
          <p:nvPr>
            <p:ph type="body" idx="1"/>
          </p:nvPr>
        </p:nvSpPr>
        <p:spPr>
          <a:xfrm>
            <a:off x="838200" y="3200399"/>
            <a:ext cx="5971953" cy="2976563"/>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SzPts val="2800"/>
              <a:buNone/>
            </a:pPr>
            <a:r>
              <a:rPr lang="en-AU"/>
              <a:t>Locked in the current struggle now, future opportunities aren’t visible</a:t>
            </a:r>
            <a:endParaRPr/>
          </a:p>
          <a:p>
            <a:pPr marL="50800" lvl="0" indent="0" algn="l" rtl="0">
              <a:lnSpc>
                <a:spcPct val="100000"/>
              </a:lnSpc>
              <a:spcBef>
                <a:spcPts val="1000"/>
              </a:spcBef>
              <a:spcAft>
                <a:spcPts val="0"/>
              </a:spcAft>
              <a:buSzPts val="2800"/>
              <a:buNone/>
            </a:pPr>
            <a:r>
              <a:rPr lang="en-AU"/>
              <a:t>Values remain unclear</a:t>
            </a:r>
            <a:endParaRPr/>
          </a:p>
          <a:p>
            <a:pPr marL="50800" lvl="0" indent="0" algn="l" rtl="0">
              <a:lnSpc>
                <a:spcPct val="100000"/>
              </a:lnSpc>
              <a:spcBef>
                <a:spcPts val="1000"/>
              </a:spcBef>
              <a:spcAft>
                <a:spcPts val="0"/>
              </a:spcAft>
              <a:buSzPts val="2800"/>
              <a:buNone/>
            </a:pPr>
            <a:r>
              <a:rPr lang="en-AU"/>
              <a:t>Change seems impossible</a:t>
            </a:r>
            <a:endParaRPr/>
          </a:p>
          <a:p>
            <a:pPr marL="50800" lvl="0" indent="0" algn="l" rtl="0">
              <a:lnSpc>
                <a:spcPct val="100000"/>
              </a:lnSpc>
              <a:spcBef>
                <a:spcPts val="1000"/>
              </a:spcBef>
              <a:spcAft>
                <a:spcPts val="0"/>
              </a:spcAft>
              <a:buSzPts val="2800"/>
              <a:buNone/>
            </a:pPr>
            <a:endParaRPr/>
          </a:p>
        </p:txBody>
      </p:sp>
      <p:pic>
        <p:nvPicPr>
          <p:cNvPr id="264" name="Google Shape;264;p33" descr="A picture containing text, grass, outdoor, field&#10;&#10;Description automatically generated"/>
          <p:cNvPicPr preferRelativeResize="0"/>
          <p:nvPr/>
        </p:nvPicPr>
        <p:blipFill rotWithShape="1">
          <a:blip r:embed="rId3">
            <a:alphaModFix/>
          </a:blip>
          <a:srcRect t="25194"/>
          <a:stretch/>
        </p:blipFill>
        <p:spPr>
          <a:xfrm>
            <a:off x="7049387" y="0"/>
            <a:ext cx="5186308"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75" descr="A picture containing grass, outdoor&#10;&#10;Description automatically generated"/>
          <p:cNvPicPr preferRelativeResize="0"/>
          <p:nvPr/>
        </p:nvPicPr>
        <p:blipFill rotWithShape="1">
          <a:blip r:embed="rId3">
            <a:alphaModFix/>
          </a:blip>
          <a:srcRect t="7838" b="4240"/>
          <a:stretch/>
        </p:blipFill>
        <p:spPr>
          <a:xfrm>
            <a:off x="7049386" y="0"/>
            <a:ext cx="5186309" cy="6858000"/>
          </a:xfrm>
          <a:prstGeom prst="rect">
            <a:avLst/>
          </a:prstGeom>
          <a:noFill/>
          <a:ln>
            <a:noFill/>
          </a:ln>
        </p:spPr>
      </p:pic>
      <p:sp>
        <p:nvSpPr>
          <p:cNvPr id="271" name="Google Shape;271;p75"/>
          <p:cNvSpPr txBox="1">
            <a:spLocks noGrp="1"/>
          </p:cNvSpPr>
          <p:nvPr>
            <p:ph type="title"/>
          </p:nvPr>
        </p:nvSpPr>
        <p:spPr>
          <a:xfrm>
            <a:off x="838201" y="365124"/>
            <a:ext cx="5964044" cy="306387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3600"/>
              <a:buFont typeface="Arial"/>
              <a:buNone/>
            </a:pPr>
            <a:r>
              <a:rPr lang="en-AU"/>
              <a:t>Externalizing the problem provides access to values and future-oriented thinking</a:t>
            </a:r>
            <a:br>
              <a:rPr lang="en-AU"/>
            </a:br>
            <a:endParaRPr/>
          </a:p>
        </p:txBody>
      </p:sp>
      <p:sp>
        <p:nvSpPr>
          <p:cNvPr id="272" name="Google Shape;272;p75"/>
          <p:cNvSpPr txBox="1">
            <a:spLocks noGrp="1"/>
          </p:cNvSpPr>
          <p:nvPr>
            <p:ph type="body" idx="1"/>
          </p:nvPr>
        </p:nvSpPr>
        <p:spPr>
          <a:xfrm>
            <a:off x="838200" y="2982434"/>
            <a:ext cx="5964044" cy="3510442"/>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Clr>
                <a:schemeClr val="lt1"/>
              </a:buClr>
              <a:buSzPts val="2800"/>
              <a:buNone/>
            </a:pPr>
            <a:r>
              <a:rPr lang="en-AU"/>
              <a:t>There are several ways to externalize the problem through:</a:t>
            </a:r>
            <a:endParaRPr/>
          </a:p>
          <a:p>
            <a:pPr marL="457200" lvl="0" indent="-406400" algn="l" rtl="0">
              <a:lnSpc>
                <a:spcPct val="100000"/>
              </a:lnSpc>
              <a:spcBef>
                <a:spcPts val="1000"/>
              </a:spcBef>
              <a:spcAft>
                <a:spcPts val="0"/>
              </a:spcAft>
              <a:buClr>
                <a:schemeClr val="lt1"/>
              </a:buClr>
              <a:buSzPts val="2800"/>
              <a:buChar char="•"/>
            </a:pPr>
            <a:r>
              <a:rPr lang="en-AU"/>
              <a:t>Language</a:t>
            </a:r>
            <a:endParaRPr/>
          </a:p>
          <a:p>
            <a:pPr marL="457200" lvl="0" indent="-406400" algn="l" rtl="0">
              <a:lnSpc>
                <a:spcPct val="100000"/>
              </a:lnSpc>
              <a:spcBef>
                <a:spcPts val="1000"/>
              </a:spcBef>
              <a:spcAft>
                <a:spcPts val="0"/>
              </a:spcAft>
              <a:buClr>
                <a:schemeClr val="lt1"/>
              </a:buClr>
              <a:buSzPts val="2800"/>
              <a:buChar char="•"/>
            </a:pPr>
            <a:r>
              <a:rPr lang="en-AU"/>
              <a:t>Metaphors</a:t>
            </a:r>
            <a:endParaRPr/>
          </a:p>
          <a:p>
            <a:pPr marL="457200" lvl="0" indent="-406400" algn="l" rtl="0">
              <a:lnSpc>
                <a:spcPct val="100000"/>
              </a:lnSpc>
              <a:spcBef>
                <a:spcPts val="1000"/>
              </a:spcBef>
              <a:spcAft>
                <a:spcPts val="0"/>
              </a:spcAft>
              <a:buClr>
                <a:schemeClr val="lt1"/>
              </a:buClr>
              <a:buSzPts val="2800"/>
              <a:buChar char="•"/>
            </a:pPr>
            <a:r>
              <a:rPr lang="en-AU"/>
              <a:t>Images or art</a:t>
            </a:r>
            <a:endParaRPr/>
          </a:p>
          <a:p>
            <a:pPr marL="457200" lvl="0" indent="-406400" algn="l" rtl="0">
              <a:lnSpc>
                <a:spcPct val="100000"/>
              </a:lnSpc>
              <a:spcBef>
                <a:spcPts val="1000"/>
              </a:spcBef>
              <a:spcAft>
                <a:spcPts val="0"/>
              </a:spcAft>
              <a:buClr>
                <a:schemeClr val="lt1"/>
              </a:buClr>
              <a:buSzPts val="2800"/>
              <a:buChar char="•"/>
            </a:pPr>
            <a:r>
              <a:rPr lang="en-AU"/>
              <a:t>Objects &amp; space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76" descr="A picture containing person, person, standing, posing&#10;&#10;Description automatically generated"/>
          <p:cNvPicPr preferRelativeResize="0"/>
          <p:nvPr/>
        </p:nvPicPr>
        <p:blipFill rotWithShape="1">
          <a:blip r:embed="rId3">
            <a:alphaModFix/>
          </a:blip>
          <a:srcRect b="15626"/>
          <a:stretch/>
        </p:blipFill>
        <p:spPr>
          <a:xfrm>
            <a:off x="0" y="0"/>
            <a:ext cx="12192000" cy="6858000"/>
          </a:xfrm>
          <a:prstGeom prst="rect">
            <a:avLst/>
          </a:prstGeom>
          <a:noFill/>
          <a:ln>
            <a:noFill/>
          </a:ln>
        </p:spPr>
      </p:pic>
      <p:sp>
        <p:nvSpPr>
          <p:cNvPr id="279" name="Google Shape;279;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Activity</a:t>
            </a:r>
            <a:endParaRPr/>
          </a:p>
        </p:txBody>
      </p:sp>
      <p:sp>
        <p:nvSpPr>
          <p:cNvPr id="280" name="Google Shape;280;p76"/>
          <p:cNvSpPr txBox="1">
            <a:spLocks noGrp="1"/>
          </p:cNvSpPr>
          <p:nvPr>
            <p:ph type="body" idx="1"/>
          </p:nvPr>
        </p:nvSpPr>
        <p:spPr>
          <a:xfrm>
            <a:off x="9280071" y="5057613"/>
            <a:ext cx="2729593" cy="1245216"/>
          </a:xfrm>
          <a:prstGeom prst="rect">
            <a:avLst/>
          </a:prstGeom>
          <a:noFill/>
          <a:ln>
            <a:noFill/>
          </a:ln>
        </p:spPr>
        <p:txBody>
          <a:bodyPr spcFirstLastPara="1" wrap="square" lIns="91425" tIns="45700" rIns="91425" bIns="45700" anchor="t" anchorCtr="0">
            <a:normAutofit/>
          </a:bodyPr>
          <a:lstStyle/>
          <a:p>
            <a:pPr marL="50800" lvl="0" indent="0" algn="ctr" rtl="0">
              <a:lnSpc>
                <a:spcPct val="100000"/>
              </a:lnSpc>
              <a:spcBef>
                <a:spcPts val="1000"/>
              </a:spcBef>
              <a:spcAft>
                <a:spcPts val="0"/>
              </a:spcAft>
              <a:buSzPts val="2800"/>
              <a:buNone/>
            </a:pPr>
            <a:r>
              <a:rPr lang="en-AU"/>
              <a:t>You will need pen &amp; paper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 descr="A red chair on a sidewalk&#10;&#10;Description automatically generated with medium confidence"/>
          <p:cNvPicPr preferRelativeResize="0"/>
          <p:nvPr/>
        </p:nvPicPr>
        <p:blipFill rotWithShape="1">
          <a:blip r:embed="rId3">
            <a:alphaModFix/>
          </a:blip>
          <a:srcRect/>
          <a:stretch/>
        </p:blipFill>
        <p:spPr>
          <a:xfrm>
            <a:off x="0" y="0"/>
            <a:ext cx="12191999"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54" descr="A picture containing head covering&#10;&#10;Description automatically generated"/>
          <p:cNvPicPr preferRelativeResize="0"/>
          <p:nvPr/>
        </p:nvPicPr>
        <p:blipFill rotWithShape="1">
          <a:blip r:embed="rId3">
            <a:alphaModFix/>
          </a:blip>
          <a:srcRect t="7798" b="7726"/>
          <a:stretch/>
        </p:blipFill>
        <p:spPr>
          <a:xfrm>
            <a:off x="-8545" y="0"/>
            <a:ext cx="12200280" cy="6858000"/>
          </a:xfrm>
          <a:prstGeom prst="rect">
            <a:avLst/>
          </a:prstGeom>
          <a:noFill/>
          <a:ln>
            <a:noFill/>
          </a:ln>
        </p:spPr>
      </p:pic>
      <p:sp>
        <p:nvSpPr>
          <p:cNvPr id="292" name="Google Shape;292;p54"/>
          <p:cNvSpPr txBox="1">
            <a:spLocks noGrp="1"/>
          </p:cNvSpPr>
          <p:nvPr>
            <p:ph type="title"/>
          </p:nvPr>
        </p:nvSpPr>
        <p:spPr>
          <a:xfrm>
            <a:off x="831850" y="1709738"/>
            <a:ext cx="10515600" cy="393700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800"/>
              <a:buNone/>
            </a:pPr>
            <a:r>
              <a:rPr lang="en-AU"/>
              <a:t>Unwinding Avoidant Behaviours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8"/>
          <p:cNvSpPr txBox="1">
            <a:spLocks noGrp="1"/>
          </p:cNvSpPr>
          <p:nvPr>
            <p:ph type="title"/>
          </p:nvPr>
        </p:nvSpPr>
        <p:spPr>
          <a:xfrm>
            <a:off x="838200" y="365127"/>
            <a:ext cx="6317512" cy="1585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Building flexibility means exposing yourself to your fears</a:t>
            </a:r>
            <a:endParaRPr/>
          </a:p>
        </p:txBody>
      </p:sp>
      <p:sp>
        <p:nvSpPr>
          <p:cNvPr id="298" name="Google Shape;298;p58"/>
          <p:cNvSpPr txBox="1">
            <a:spLocks noGrp="1"/>
          </p:cNvSpPr>
          <p:nvPr>
            <p:ph type="body" idx="1"/>
          </p:nvPr>
        </p:nvSpPr>
        <p:spPr>
          <a:xfrm>
            <a:off x="838200" y="2169041"/>
            <a:ext cx="6202270" cy="4237075"/>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Clr>
                <a:schemeClr val="lt1"/>
              </a:buClr>
              <a:buSzPts val="2800"/>
              <a:buChar char="•"/>
            </a:pPr>
            <a:r>
              <a:rPr lang="en-AU"/>
              <a:t>Inner experiences you are avoiding</a:t>
            </a:r>
            <a:endParaRPr/>
          </a:p>
          <a:p>
            <a:pPr marL="457200" lvl="0" indent="-406400" algn="l" rtl="0">
              <a:lnSpc>
                <a:spcPct val="100000"/>
              </a:lnSpc>
              <a:spcBef>
                <a:spcPts val="1000"/>
              </a:spcBef>
              <a:spcAft>
                <a:spcPts val="0"/>
              </a:spcAft>
              <a:buClr>
                <a:schemeClr val="lt1"/>
              </a:buClr>
              <a:buSzPts val="2800"/>
              <a:buChar char="•"/>
            </a:pPr>
            <a:r>
              <a:rPr lang="en-AU"/>
              <a:t>Fears, doubts, and uncertainty</a:t>
            </a:r>
            <a:endParaRPr/>
          </a:p>
          <a:p>
            <a:pPr marL="457200" lvl="0" indent="-406400" algn="l" rtl="0">
              <a:lnSpc>
                <a:spcPct val="100000"/>
              </a:lnSpc>
              <a:spcBef>
                <a:spcPts val="1000"/>
              </a:spcBef>
              <a:spcAft>
                <a:spcPts val="0"/>
              </a:spcAft>
              <a:buClr>
                <a:schemeClr val="lt1"/>
              </a:buClr>
              <a:buSzPts val="2800"/>
              <a:buChar char="•"/>
            </a:pPr>
            <a:r>
              <a:rPr lang="en-AU"/>
              <a:t>Ambivalence</a:t>
            </a:r>
            <a:endParaRPr/>
          </a:p>
          <a:p>
            <a:pPr marL="457200" lvl="0" indent="-406400" algn="l" rtl="0">
              <a:lnSpc>
                <a:spcPct val="100000"/>
              </a:lnSpc>
              <a:spcBef>
                <a:spcPts val="1000"/>
              </a:spcBef>
              <a:spcAft>
                <a:spcPts val="0"/>
              </a:spcAft>
              <a:buClr>
                <a:schemeClr val="lt1"/>
              </a:buClr>
              <a:buSzPts val="2800"/>
              <a:buChar char="•"/>
            </a:pPr>
            <a:r>
              <a:rPr lang="en-AU"/>
              <a:t>The possibility of failure or rejection…</a:t>
            </a:r>
            <a:endParaRPr/>
          </a:p>
          <a:p>
            <a:pPr marL="914400" lvl="1" indent="-228600" algn="l" rtl="0">
              <a:lnSpc>
                <a:spcPct val="100000"/>
              </a:lnSpc>
              <a:spcBef>
                <a:spcPts val="500"/>
              </a:spcBef>
              <a:spcAft>
                <a:spcPts val="0"/>
              </a:spcAft>
              <a:buSzPts val="2400"/>
              <a:buNone/>
            </a:pPr>
            <a:endParaRPr/>
          </a:p>
          <a:p>
            <a:pPr marL="0" lvl="0" indent="0" algn="l" rtl="0">
              <a:lnSpc>
                <a:spcPct val="100000"/>
              </a:lnSpc>
              <a:spcBef>
                <a:spcPts val="1000"/>
              </a:spcBef>
              <a:spcAft>
                <a:spcPts val="0"/>
              </a:spcAft>
              <a:buSzPts val="2800"/>
              <a:buNone/>
            </a:pPr>
            <a:r>
              <a:rPr lang="en-AU" i="1"/>
              <a:t>Are you willing to feel uncomfortable if choosing this will help you to move towards your valued future?</a:t>
            </a:r>
            <a:endParaRPr/>
          </a:p>
        </p:txBody>
      </p:sp>
      <p:pic>
        <p:nvPicPr>
          <p:cNvPr id="299" name="Google Shape;299;p58" descr="A picture containing person&#10;&#10;Description automatically generated"/>
          <p:cNvPicPr preferRelativeResize="0"/>
          <p:nvPr/>
        </p:nvPicPr>
        <p:blipFill rotWithShape="1">
          <a:blip r:embed="rId3">
            <a:alphaModFix/>
          </a:blip>
          <a:srcRect t="6466"/>
          <a:stretch/>
        </p:blipFill>
        <p:spPr>
          <a:xfrm>
            <a:off x="7303890" y="0"/>
            <a:ext cx="488811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9"/>
          <p:cNvSpPr txBox="1">
            <a:spLocks noGrp="1"/>
          </p:cNvSpPr>
          <p:nvPr>
            <p:ph type="title"/>
          </p:nvPr>
        </p:nvSpPr>
        <p:spPr>
          <a:xfrm>
            <a:off x="581439" y="365127"/>
            <a:ext cx="627148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AU"/>
              <a:t>The ‘Why’ (Values)</a:t>
            </a:r>
            <a:endParaRPr/>
          </a:p>
        </p:txBody>
      </p:sp>
      <p:sp>
        <p:nvSpPr>
          <p:cNvPr id="305" name="Google Shape;305;p59"/>
          <p:cNvSpPr txBox="1">
            <a:spLocks noGrp="1"/>
          </p:cNvSpPr>
          <p:nvPr>
            <p:ph type="body" idx="1"/>
          </p:nvPr>
        </p:nvSpPr>
        <p:spPr>
          <a:xfrm>
            <a:off x="1050052" y="2190135"/>
            <a:ext cx="5360907" cy="3986827"/>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SzPts val="2800"/>
              <a:buNone/>
            </a:pPr>
            <a:r>
              <a:rPr lang="en-AU"/>
              <a:t>To change unhelpful habits, we need to have a good reason</a:t>
            </a:r>
            <a:endParaRPr/>
          </a:p>
          <a:p>
            <a:pPr marL="0" lvl="0" indent="0" algn="ctr" rtl="0">
              <a:lnSpc>
                <a:spcPct val="100000"/>
              </a:lnSpc>
              <a:spcBef>
                <a:spcPts val="1000"/>
              </a:spcBef>
              <a:spcAft>
                <a:spcPts val="0"/>
              </a:spcAft>
              <a:buSzPts val="2800"/>
              <a:buNone/>
            </a:pPr>
            <a:r>
              <a:rPr lang="en-AU"/>
              <a:t>After all, in the short term these habits offer us relief</a:t>
            </a:r>
            <a:endParaRPr/>
          </a:p>
          <a:p>
            <a:pPr marL="0" lvl="0" indent="0" algn="ctr" rtl="0">
              <a:lnSpc>
                <a:spcPct val="100000"/>
              </a:lnSpc>
              <a:spcBef>
                <a:spcPts val="1000"/>
              </a:spcBef>
              <a:spcAft>
                <a:spcPts val="0"/>
              </a:spcAft>
              <a:buSzPts val="2800"/>
              <a:buNone/>
            </a:pPr>
            <a:r>
              <a:rPr lang="en-AU"/>
              <a:t>Living a valued life is the bigger goal</a:t>
            </a:r>
            <a:endParaRPr/>
          </a:p>
        </p:txBody>
      </p:sp>
      <p:pic>
        <p:nvPicPr>
          <p:cNvPr id="306" name="Google Shape;306;p59" descr="A hand holding a map&#10;&#10;Description automatically generated with medium confidence"/>
          <p:cNvPicPr preferRelativeResize="0"/>
          <p:nvPr/>
        </p:nvPicPr>
        <p:blipFill rotWithShape="1">
          <a:blip r:embed="rId3">
            <a:alphaModFix/>
          </a:blip>
          <a:srcRect t="3426"/>
          <a:stretch/>
        </p:blipFill>
        <p:spPr>
          <a:xfrm>
            <a:off x="7167856" y="0"/>
            <a:ext cx="5024144"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60"/>
          <p:cNvSpPr txBox="1">
            <a:spLocks noGrp="1"/>
          </p:cNvSpPr>
          <p:nvPr>
            <p:ph type="title"/>
          </p:nvPr>
        </p:nvSpPr>
        <p:spPr>
          <a:xfrm>
            <a:off x="581439" y="365127"/>
            <a:ext cx="627148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AU"/>
              <a:t>Willingness</a:t>
            </a:r>
            <a:endParaRPr/>
          </a:p>
        </p:txBody>
      </p:sp>
      <p:sp>
        <p:nvSpPr>
          <p:cNvPr id="312" name="Google Shape;312;p60"/>
          <p:cNvSpPr txBox="1">
            <a:spLocks noGrp="1"/>
          </p:cNvSpPr>
          <p:nvPr>
            <p:ph type="body" idx="1"/>
          </p:nvPr>
        </p:nvSpPr>
        <p:spPr>
          <a:xfrm>
            <a:off x="838200" y="1765005"/>
            <a:ext cx="5594498" cy="48750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SzPts val="2800"/>
              <a:buNone/>
            </a:pPr>
            <a:r>
              <a:rPr lang="en-AU"/>
              <a:t>Being willing to have the full experience of life, </a:t>
            </a:r>
            <a:r>
              <a:rPr lang="en-AU" i="1"/>
              <a:t>even the unwanted and uncomfortable parts</a:t>
            </a:r>
            <a:endParaRPr/>
          </a:p>
          <a:p>
            <a:pPr marL="0" lvl="0" indent="0" algn="ctr" rtl="0">
              <a:lnSpc>
                <a:spcPct val="100000"/>
              </a:lnSpc>
              <a:spcBef>
                <a:spcPts val="1000"/>
              </a:spcBef>
              <a:spcAft>
                <a:spcPts val="0"/>
              </a:spcAft>
              <a:buSzPts val="2800"/>
              <a:buNone/>
            </a:pPr>
            <a:endParaRPr/>
          </a:p>
          <a:p>
            <a:pPr marL="0" lvl="0" indent="0" algn="ctr" rtl="0">
              <a:lnSpc>
                <a:spcPct val="100000"/>
              </a:lnSpc>
              <a:spcBef>
                <a:spcPts val="1000"/>
              </a:spcBef>
              <a:spcAft>
                <a:spcPts val="0"/>
              </a:spcAft>
              <a:buSzPts val="2800"/>
              <a:buNone/>
            </a:pPr>
            <a:r>
              <a:rPr lang="en-AU"/>
              <a:t>Willingness is a skill</a:t>
            </a:r>
            <a:endParaRPr/>
          </a:p>
          <a:p>
            <a:pPr marL="0" lvl="0" indent="0" algn="ctr" rtl="0">
              <a:lnSpc>
                <a:spcPct val="100000"/>
              </a:lnSpc>
              <a:spcBef>
                <a:spcPts val="1000"/>
              </a:spcBef>
              <a:spcAft>
                <a:spcPts val="0"/>
              </a:spcAft>
              <a:buSzPts val="2800"/>
              <a:buNone/>
            </a:pPr>
            <a:r>
              <a:rPr lang="en-AU"/>
              <a:t>Can have an all or nothing quality</a:t>
            </a:r>
            <a:endParaRPr/>
          </a:p>
          <a:p>
            <a:pPr marL="0" lvl="0" indent="0" algn="ctr" rtl="0">
              <a:lnSpc>
                <a:spcPct val="100000"/>
              </a:lnSpc>
              <a:spcBef>
                <a:spcPts val="1000"/>
              </a:spcBef>
              <a:spcAft>
                <a:spcPts val="0"/>
              </a:spcAft>
              <a:buSzPts val="2800"/>
              <a:buNone/>
            </a:pPr>
            <a:endParaRPr/>
          </a:p>
          <a:p>
            <a:pPr marL="0" lvl="0" indent="0" algn="ctr" rtl="0">
              <a:lnSpc>
                <a:spcPct val="100000"/>
              </a:lnSpc>
              <a:spcBef>
                <a:spcPts val="1000"/>
              </a:spcBef>
              <a:spcAft>
                <a:spcPts val="0"/>
              </a:spcAft>
              <a:buSzPts val="2800"/>
              <a:buNone/>
            </a:pPr>
            <a:r>
              <a:rPr lang="en-AU"/>
              <a:t>To be willing, you need to remember why you are doing this</a:t>
            </a:r>
            <a:endParaRPr/>
          </a:p>
          <a:p>
            <a:pPr marL="0" lvl="0" indent="0" algn="ctr" rtl="0">
              <a:lnSpc>
                <a:spcPct val="100000"/>
              </a:lnSpc>
              <a:spcBef>
                <a:spcPts val="1000"/>
              </a:spcBef>
              <a:spcAft>
                <a:spcPts val="0"/>
              </a:spcAft>
              <a:buSzPts val="2800"/>
              <a:buNone/>
            </a:pPr>
            <a:endParaRPr/>
          </a:p>
        </p:txBody>
      </p:sp>
      <p:pic>
        <p:nvPicPr>
          <p:cNvPr id="313" name="Google Shape;313;p60" descr="A picture containing person&#10;&#10;Description automatically generated"/>
          <p:cNvPicPr preferRelativeResize="0"/>
          <p:nvPr/>
        </p:nvPicPr>
        <p:blipFill rotWithShape="1">
          <a:blip r:embed="rId3">
            <a:alphaModFix/>
          </a:blip>
          <a:srcRect b="7726"/>
          <a:stretch/>
        </p:blipFill>
        <p:spPr>
          <a:xfrm>
            <a:off x="7237194" y="0"/>
            <a:ext cx="4954806" cy="68580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2"/>
          <p:cNvSpPr txBox="1">
            <a:spLocks noGrp="1"/>
          </p:cNvSpPr>
          <p:nvPr>
            <p:ph type="title"/>
          </p:nvPr>
        </p:nvSpPr>
        <p:spPr>
          <a:xfrm>
            <a:off x="838200" y="365127"/>
            <a:ext cx="60147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Practicing Willingness</a:t>
            </a:r>
            <a:endParaRPr/>
          </a:p>
        </p:txBody>
      </p:sp>
      <p:sp>
        <p:nvSpPr>
          <p:cNvPr id="319" name="Google Shape;319;p62"/>
          <p:cNvSpPr txBox="1">
            <a:spLocks noGrp="1"/>
          </p:cNvSpPr>
          <p:nvPr>
            <p:ph type="body" idx="1"/>
          </p:nvPr>
        </p:nvSpPr>
        <p:spPr>
          <a:xfrm>
            <a:off x="838200" y="1825625"/>
            <a:ext cx="5952744" cy="4351338"/>
          </a:xfrm>
          <a:prstGeom prst="rect">
            <a:avLst/>
          </a:prstGeom>
          <a:noFill/>
          <a:ln>
            <a:noFill/>
          </a:ln>
        </p:spPr>
        <p:txBody>
          <a:bodyPr spcFirstLastPara="1" wrap="square" lIns="91425" tIns="45700" rIns="91425" bIns="45700" anchor="t" anchorCtr="0">
            <a:normAutofit lnSpcReduction="10000"/>
          </a:bodyPr>
          <a:lstStyle/>
          <a:p>
            <a:pPr marL="447675" lvl="0" indent="-447675" algn="l" rtl="0">
              <a:lnSpc>
                <a:spcPct val="100000"/>
              </a:lnSpc>
              <a:spcBef>
                <a:spcPts val="1000"/>
              </a:spcBef>
              <a:spcAft>
                <a:spcPts val="0"/>
              </a:spcAft>
              <a:buSzPts val="2800"/>
              <a:buFont typeface="Noto Sans Symbols"/>
              <a:buChar char="❑"/>
            </a:pPr>
            <a:r>
              <a:rPr lang="en-AU" sz="2400"/>
              <a:t>Wear mismatched socks all day</a:t>
            </a:r>
            <a:endParaRPr/>
          </a:p>
          <a:p>
            <a:pPr marL="447675" lvl="0" indent="-447675" algn="l" rtl="0">
              <a:lnSpc>
                <a:spcPct val="100000"/>
              </a:lnSpc>
              <a:spcBef>
                <a:spcPts val="1000"/>
              </a:spcBef>
              <a:spcAft>
                <a:spcPts val="0"/>
              </a:spcAft>
              <a:buSzPts val="2800"/>
              <a:buFont typeface="Noto Sans Symbols"/>
              <a:buChar char="❑"/>
            </a:pPr>
            <a:r>
              <a:rPr lang="en-AU" sz="2400"/>
              <a:t>Go to the gym with your shirt inside out</a:t>
            </a:r>
            <a:endParaRPr/>
          </a:p>
          <a:p>
            <a:pPr marL="447675" lvl="0" indent="-447675" algn="l" rtl="0">
              <a:lnSpc>
                <a:spcPct val="100000"/>
              </a:lnSpc>
              <a:spcBef>
                <a:spcPts val="1000"/>
              </a:spcBef>
              <a:spcAft>
                <a:spcPts val="0"/>
              </a:spcAft>
              <a:buSzPts val="2800"/>
              <a:buFont typeface="Noto Sans Symbols"/>
              <a:buChar char="❑"/>
            </a:pPr>
            <a:r>
              <a:rPr lang="en-AU" sz="2400"/>
              <a:t>Eat a new food you’ve never tried</a:t>
            </a:r>
            <a:endParaRPr/>
          </a:p>
          <a:p>
            <a:pPr marL="447675" lvl="0" indent="-447675" algn="l" rtl="0">
              <a:lnSpc>
                <a:spcPct val="100000"/>
              </a:lnSpc>
              <a:spcBef>
                <a:spcPts val="1000"/>
              </a:spcBef>
              <a:spcAft>
                <a:spcPts val="0"/>
              </a:spcAft>
              <a:buSzPts val="2800"/>
              <a:buFont typeface="Noto Sans Symbols"/>
              <a:buChar char="❑"/>
            </a:pPr>
            <a:r>
              <a:rPr lang="en-AU" sz="2400"/>
              <a:t>Eat something you know you don’t like</a:t>
            </a:r>
            <a:endParaRPr/>
          </a:p>
          <a:p>
            <a:pPr marL="447675" lvl="0" indent="-447675" algn="l" rtl="0">
              <a:lnSpc>
                <a:spcPct val="100000"/>
              </a:lnSpc>
              <a:spcBef>
                <a:spcPts val="1000"/>
              </a:spcBef>
              <a:spcAft>
                <a:spcPts val="0"/>
              </a:spcAft>
              <a:buSzPts val="2800"/>
              <a:buFont typeface="Noto Sans Symbols"/>
              <a:buChar char="❑"/>
            </a:pPr>
            <a:r>
              <a:rPr lang="en-AU" sz="2400"/>
              <a:t>Leave one bite of food on your plate</a:t>
            </a:r>
            <a:endParaRPr/>
          </a:p>
          <a:p>
            <a:pPr marL="447675" lvl="0" indent="-447675" algn="l" rtl="0">
              <a:lnSpc>
                <a:spcPct val="100000"/>
              </a:lnSpc>
              <a:spcBef>
                <a:spcPts val="1000"/>
              </a:spcBef>
              <a:spcAft>
                <a:spcPts val="0"/>
              </a:spcAft>
              <a:buSzPts val="2800"/>
              <a:buFont typeface="Noto Sans Symbols"/>
              <a:buChar char="❑"/>
            </a:pPr>
            <a:r>
              <a:rPr lang="en-AU" sz="2400"/>
              <a:t>Smile at a stranger</a:t>
            </a:r>
            <a:endParaRPr/>
          </a:p>
          <a:p>
            <a:pPr marL="447675" lvl="0" indent="-447675" algn="l" rtl="0">
              <a:lnSpc>
                <a:spcPct val="100000"/>
              </a:lnSpc>
              <a:spcBef>
                <a:spcPts val="1000"/>
              </a:spcBef>
              <a:spcAft>
                <a:spcPts val="0"/>
              </a:spcAft>
              <a:buSzPts val="2800"/>
              <a:buFont typeface="Noto Sans Symbols"/>
              <a:buChar char="❑"/>
            </a:pPr>
            <a:r>
              <a:rPr lang="en-AU" sz="2400"/>
              <a:t>Listen to music you wouldn’t normally listen to</a:t>
            </a:r>
            <a:endParaRPr/>
          </a:p>
          <a:p>
            <a:pPr marL="447675" lvl="0" indent="-447675" algn="l" rtl="0">
              <a:lnSpc>
                <a:spcPct val="100000"/>
              </a:lnSpc>
              <a:spcBef>
                <a:spcPts val="1000"/>
              </a:spcBef>
              <a:spcAft>
                <a:spcPts val="0"/>
              </a:spcAft>
              <a:buSzPts val="2800"/>
              <a:buFont typeface="Noto Sans Symbols"/>
              <a:buChar char="❑"/>
            </a:pPr>
            <a:r>
              <a:rPr lang="en-AU" sz="2400"/>
              <a:t>Ask your boss for feedback</a:t>
            </a:r>
            <a:endParaRPr/>
          </a:p>
        </p:txBody>
      </p:sp>
      <p:pic>
        <p:nvPicPr>
          <p:cNvPr id="320" name="Google Shape;320;p62" descr="A picture containing text, grass, outdoor, field&#10;&#10;Description automatically generated"/>
          <p:cNvPicPr preferRelativeResize="0"/>
          <p:nvPr/>
        </p:nvPicPr>
        <p:blipFill rotWithShape="1">
          <a:blip r:embed="rId3">
            <a:alphaModFix/>
          </a:blip>
          <a:srcRect t="24774"/>
          <a:stretch/>
        </p:blipFill>
        <p:spPr>
          <a:xfrm>
            <a:off x="7033354" y="0"/>
            <a:ext cx="5158646" cy="6859765"/>
          </a:xfrm>
          <a:prstGeom prst="rect">
            <a:avLst/>
          </a:prstGeom>
          <a:noFill/>
          <a:ln>
            <a:noFill/>
          </a:ln>
        </p:spPr>
      </p:pic>
      <p:pic>
        <p:nvPicPr>
          <p:cNvPr id="321" name="Google Shape;321;p62" descr="Worries about food waste appear to vanish when diners know scraps go to  compost | CFAES"/>
          <p:cNvPicPr preferRelativeResize="0"/>
          <p:nvPr/>
        </p:nvPicPr>
        <p:blipFill rotWithShape="1">
          <a:blip r:embed="rId4">
            <a:alphaModFix/>
          </a:blip>
          <a:srcRect l="36500" r="7001"/>
          <a:stretch/>
        </p:blipFill>
        <p:spPr>
          <a:xfrm>
            <a:off x="7033355" y="0"/>
            <a:ext cx="5158646"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
          <p:cNvSpPr txBox="1">
            <a:spLocks noGrp="1"/>
          </p:cNvSpPr>
          <p:nvPr>
            <p:ph type="title"/>
          </p:nvPr>
        </p:nvSpPr>
        <p:spPr>
          <a:xfrm>
            <a:off x="838200" y="365125"/>
            <a:ext cx="64336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sz="3600"/>
              <a:t>Today’s agenda</a:t>
            </a:r>
            <a:endParaRPr sz="3600"/>
          </a:p>
        </p:txBody>
      </p:sp>
      <p:pic>
        <p:nvPicPr>
          <p:cNvPr id="69" name="Google Shape;69;p5" descr="A hand holding a cup of coffee&#10;&#10;Description automatically generated with medium confidence"/>
          <p:cNvPicPr preferRelativeResize="0"/>
          <p:nvPr/>
        </p:nvPicPr>
        <p:blipFill rotWithShape="1">
          <a:blip r:embed="rId3">
            <a:alphaModFix/>
          </a:blip>
          <a:srcRect/>
          <a:stretch/>
        </p:blipFill>
        <p:spPr>
          <a:xfrm>
            <a:off x="7619086" y="0"/>
            <a:ext cx="4572914" cy="6858000"/>
          </a:xfrm>
          <a:prstGeom prst="rect">
            <a:avLst/>
          </a:prstGeom>
          <a:noFill/>
          <a:ln>
            <a:noFill/>
          </a:ln>
        </p:spPr>
      </p:pic>
      <p:sp>
        <p:nvSpPr>
          <p:cNvPr id="70" name="Google Shape;70;p5"/>
          <p:cNvSpPr txBox="1">
            <a:spLocks noGrp="1"/>
          </p:cNvSpPr>
          <p:nvPr>
            <p:ph type="body" idx="1"/>
          </p:nvPr>
        </p:nvSpPr>
        <p:spPr>
          <a:xfrm>
            <a:off x="838200" y="1865377"/>
            <a:ext cx="6073093" cy="4311586"/>
          </a:xfrm>
          <a:prstGeom prst="rect">
            <a:avLst/>
          </a:prstGeom>
          <a:noFill/>
          <a:ln>
            <a:noFill/>
          </a:ln>
        </p:spPr>
        <p:txBody>
          <a:bodyPr spcFirstLastPara="1" wrap="square" lIns="91425" tIns="45700" rIns="91425" bIns="45700" anchor="t" anchorCtr="0">
            <a:normAutofit/>
          </a:bodyPr>
          <a:lstStyle/>
          <a:p>
            <a:pPr marL="514350" lvl="0" indent="-514350" algn="l" rtl="0">
              <a:lnSpc>
                <a:spcPct val="100000"/>
              </a:lnSpc>
              <a:spcBef>
                <a:spcPts val="1000"/>
              </a:spcBef>
              <a:spcAft>
                <a:spcPts val="0"/>
              </a:spcAft>
              <a:buClr>
                <a:schemeClr val="lt1"/>
              </a:buClr>
              <a:buSzPts val="2800"/>
              <a:buFont typeface="Calibri"/>
              <a:buAutoNum type="arabicPeriod"/>
            </a:pPr>
            <a:r>
              <a:rPr lang="en-AU"/>
              <a:t>Understanding eating disorders, body image concerns and perfectionism from a CBS perspective</a:t>
            </a:r>
            <a:endParaRPr/>
          </a:p>
          <a:p>
            <a:pPr marL="514350" lvl="0" indent="-514350" algn="l" rtl="0">
              <a:lnSpc>
                <a:spcPct val="100000"/>
              </a:lnSpc>
              <a:spcBef>
                <a:spcPts val="1000"/>
              </a:spcBef>
              <a:spcAft>
                <a:spcPts val="0"/>
              </a:spcAft>
              <a:buClr>
                <a:schemeClr val="lt1"/>
              </a:buClr>
              <a:buSzPts val="2800"/>
              <a:buFont typeface="Calibri"/>
              <a:buAutoNum type="arabicPeriod"/>
            </a:pPr>
            <a:r>
              <a:rPr lang="en-AU"/>
              <a:t>Towards a process-based approach for treatment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63"/>
          <p:cNvSpPr txBox="1">
            <a:spLocks noGrp="1"/>
          </p:cNvSpPr>
          <p:nvPr>
            <p:ph type="title"/>
          </p:nvPr>
        </p:nvSpPr>
        <p:spPr>
          <a:xfrm>
            <a:off x="838200" y="365127"/>
            <a:ext cx="60147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Practicing Willingness</a:t>
            </a:r>
            <a:endParaRPr/>
          </a:p>
        </p:txBody>
      </p:sp>
      <p:sp>
        <p:nvSpPr>
          <p:cNvPr id="327" name="Google Shape;327;p63"/>
          <p:cNvSpPr txBox="1">
            <a:spLocks noGrp="1"/>
          </p:cNvSpPr>
          <p:nvPr>
            <p:ph type="body" idx="1"/>
          </p:nvPr>
        </p:nvSpPr>
        <p:spPr>
          <a:xfrm>
            <a:off x="838200" y="1825625"/>
            <a:ext cx="6014720" cy="4667248"/>
          </a:xfrm>
          <a:prstGeom prst="rect">
            <a:avLst/>
          </a:prstGeom>
          <a:noFill/>
          <a:ln>
            <a:noFill/>
          </a:ln>
        </p:spPr>
        <p:txBody>
          <a:bodyPr spcFirstLastPara="1" wrap="square" lIns="91425" tIns="45700" rIns="91425" bIns="45700" anchor="t" anchorCtr="0">
            <a:normAutofit/>
          </a:bodyPr>
          <a:lstStyle/>
          <a:p>
            <a:pPr marL="447675" lvl="0" indent="-447675" algn="l" rtl="0">
              <a:lnSpc>
                <a:spcPct val="100000"/>
              </a:lnSpc>
              <a:spcBef>
                <a:spcPts val="1000"/>
              </a:spcBef>
              <a:spcAft>
                <a:spcPts val="0"/>
              </a:spcAft>
              <a:buSzPts val="2800"/>
              <a:buFont typeface="Noto Sans Symbols"/>
              <a:buChar char="❑"/>
            </a:pPr>
            <a:r>
              <a:rPr lang="en-AU" sz="2400"/>
              <a:t>Wear something inappropriate for the occasion</a:t>
            </a:r>
            <a:endParaRPr/>
          </a:p>
          <a:p>
            <a:pPr marL="447675" lvl="0" indent="-447675" algn="l" rtl="0">
              <a:lnSpc>
                <a:spcPct val="100000"/>
              </a:lnSpc>
              <a:spcBef>
                <a:spcPts val="1000"/>
              </a:spcBef>
              <a:spcAft>
                <a:spcPts val="0"/>
              </a:spcAft>
              <a:buSzPts val="2800"/>
              <a:buFont typeface="Noto Sans Symbols"/>
              <a:buChar char="❑"/>
            </a:pPr>
            <a:r>
              <a:rPr lang="en-AU" sz="2400"/>
              <a:t>Take a different route to work or school</a:t>
            </a:r>
            <a:endParaRPr/>
          </a:p>
          <a:p>
            <a:pPr marL="447675" lvl="0" indent="-447675" algn="l" rtl="0">
              <a:lnSpc>
                <a:spcPct val="100000"/>
              </a:lnSpc>
              <a:spcBef>
                <a:spcPts val="1000"/>
              </a:spcBef>
              <a:spcAft>
                <a:spcPts val="0"/>
              </a:spcAft>
              <a:buSzPts val="2800"/>
              <a:buFont typeface="Noto Sans Symbols"/>
              <a:buChar char="❑"/>
            </a:pPr>
            <a:r>
              <a:rPr lang="en-AU" sz="2400"/>
              <a:t>Try a new sport</a:t>
            </a:r>
            <a:endParaRPr/>
          </a:p>
          <a:p>
            <a:pPr marL="447675" lvl="0" indent="-447675" algn="l" rtl="0">
              <a:lnSpc>
                <a:spcPct val="100000"/>
              </a:lnSpc>
              <a:spcBef>
                <a:spcPts val="1000"/>
              </a:spcBef>
              <a:spcAft>
                <a:spcPts val="0"/>
              </a:spcAft>
              <a:buSzPts val="2800"/>
              <a:buFont typeface="Noto Sans Symbols"/>
              <a:buChar char="❑"/>
            </a:pPr>
            <a:r>
              <a:rPr lang="en-AU" sz="2400"/>
              <a:t>Speak up at a meeting</a:t>
            </a:r>
            <a:endParaRPr/>
          </a:p>
          <a:p>
            <a:pPr marL="447675" lvl="0" indent="-447675" algn="l" rtl="0">
              <a:lnSpc>
                <a:spcPct val="100000"/>
              </a:lnSpc>
              <a:spcBef>
                <a:spcPts val="1000"/>
              </a:spcBef>
              <a:spcAft>
                <a:spcPts val="0"/>
              </a:spcAft>
              <a:buSzPts val="2800"/>
              <a:buFont typeface="Noto Sans Symbols"/>
              <a:buChar char="❑"/>
            </a:pPr>
            <a:r>
              <a:rPr lang="en-AU" sz="2400"/>
              <a:t>Stand in the rain without an umbrella</a:t>
            </a:r>
            <a:endParaRPr/>
          </a:p>
          <a:p>
            <a:pPr marL="447675" lvl="0" indent="-447675" algn="l" rtl="0">
              <a:lnSpc>
                <a:spcPct val="100000"/>
              </a:lnSpc>
              <a:spcBef>
                <a:spcPts val="1000"/>
              </a:spcBef>
              <a:spcAft>
                <a:spcPts val="0"/>
              </a:spcAft>
              <a:buSzPts val="2800"/>
              <a:buFont typeface="Noto Sans Symbols"/>
              <a:buChar char="❑"/>
            </a:pPr>
            <a:r>
              <a:rPr lang="en-AU" sz="2400"/>
              <a:t>Go out without putting on make-up or brushing your hair</a:t>
            </a:r>
            <a:endParaRPr/>
          </a:p>
          <a:p>
            <a:pPr marL="447675" lvl="0" indent="-447675" algn="l" rtl="0">
              <a:lnSpc>
                <a:spcPct val="100000"/>
              </a:lnSpc>
              <a:spcBef>
                <a:spcPts val="1000"/>
              </a:spcBef>
              <a:spcAft>
                <a:spcPts val="0"/>
              </a:spcAft>
              <a:buSzPts val="2800"/>
              <a:buFont typeface="Noto Sans Symbols"/>
              <a:buChar char="❑"/>
            </a:pPr>
            <a:r>
              <a:rPr lang="en-AU" sz="2400"/>
              <a:t>Set your alarm 30 minutes earlier and get out of bed </a:t>
            </a:r>
            <a:r>
              <a:rPr lang="en-AU" sz="2400" u="sng"/>
              <a:t>for no reason</a:t>
            </a:r>
            <a:r>
              <a:rPr lang="en-AU" sz="2400"/>
              <a:t> (!!)</a:t>
            </a:r>
            <a:endParaRPr/>
          </a:p>
        </p:txBody>
      </p:sp>
      <p:pic>
        <p:nvPicPr>
          <p:cNvPr id="328" name="Google Shape;328;p63" descr="When going to the grocery store gives you a reason to get dressed.  #wildfoxcouture pc @freeda_en | Fabulous dresses, Perfect dress, Get dressed"/>
          <p:cNvPicPr preferRelativeResize="0"/>
          <p:nvPr/>
        </p:nvPicPr>
        <p:blipFill rotWithShape="1">
          <a:blip r:embed="rId3">
            <a:alphaModFix/>
          </a:blip>
          <a:srcRect r="26046"/>
          <a:stretch/>
        </p:blipFill>
        <p:spPr>
          <a:xfrm>
            <a:off x="7033354" y="0"/>
            <a:ext cx="515864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64"/>
          <p:cNvSpPr txBox="1">
            <a:spLocks noGrp="1"/>
          </p:cNvSpPr>
          <p:nvPr>
            <p:ph type="title"/>
          </p:nvPr>
        </p:nvSpPr>
        <p:spPr>
          <a:xfrm>
            <a:off x="838200" y="365127"/>
            <a:ext cx="553278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AU"/>
              <a:t>Curiosity</a:t>
            </a:r>
            <a:endParaRPr/>
          </a:p>
        </p:txBody>
      </p:sp>
      <p:sp>
        <p:nvSpPr>
          <p:cNvPr id="334" name="Google Shape;334;p64"/>
          <p:cNvSpPr txBox="1">
            <a:spLocks noGrp="1"/>
          </p:cNvSpPr>
          <p:nvPr>
            <p:ph type="body" idx="1"/>
          </p:nvPr>
        </p:nvSpPr>
        <p:spPr>
          <a:xfrm>
            <a:off x="838200" y="1825625"/>
            <a:ext cx="5661991" cy="4351338"/>
          </a:xfrm>
          <a:prstGeom prst="rect">
            <a:avLst/>
          </a:prstGeom>
          <a:noFill/>
          <a:ln>
            <a:noFill/>
          </a:ln>
        </p:spPr>
        <p:txBody>
          <a:bodyPr spcFirstLastPara="1" wrap="square" lIns="91425" tIns="45700" rIns="91425" bIns="45700" anchor="t" anchorCtr="0">
            <a:normAutofit/>
          </a:bodyPr>
          <a:lstStyle/>
          <a:p>
            <a:pPr marL="50800" lvl="0" indent="0" algn="ctr" rtl="0">
              <a:lnSpc>
                <a:spcPct val="100000"/>
              </a:lnSpc>
              <a:spcBef>
                <a:spcPts val="1000"/>
              </a:spcBef>
              <a:spcAft>
                <a:spcPts val="0"/>
              </a:spcAft>
              <a:buClr>
                <a:schemeClr val="lt1"/>
              </a:buClr>
              <a:buSzPts val="2800"/>
              <a:buNone/>
            </a:pPr>
            <a:r>
              <a:rPr lang="en-AU"/>
              <a:t>We can lose the ability to wonder at the small things in adulthood</a:t>
            </a:r>
            <a:endParaRPr/>
          </a:p>
          <a:p>
            <a:pPr marL="50800" lvl="0" indent="0" algn="ctr" rtl="0">
              <a:lnSpc>
                <a:spcPct val="100000"/>
              </a:lnSpc>
              <a:spcBef>
                <a:spcPts val="1000"/>
              </a:spcBef>
              <a:spcAft>
                <a:spcPts val="0"/>
              </a:spcAft>
              <a:buClr>
                <a:schemeClr val="lt1"/>
              </a:buClr>
              <a:buSzPts val="2800"/>
              <a:buNone/>
            </a:pPr>
            <a:r>
              <a:rPr lang="en-AU"/>
              <a:t>Building your capacity to be curious about your inner world is essential to lessening the grip of perfectionism &amp; body anxiety</a:t>
            </a:r>
            <a:endParaRPr/>
          </a:p>
        </p:txBody>
      </p:sp>
      <p:pic>
        <p:nvPicPr>
          <p:cNvPr id="335" name="Google Shape;335;p64" descr="A rainbow in the sky&#10;&#10;Description automatically generated with medium confidence"/>
          <p:cNvPicPr preferRelativeResize="0"/>
          <p:nvPr/>
        </p:nvPicPr>
        <p:blipFill rotWithShape="1">
          <a:blip r:embed="rId3">
            <a:alphaModFix/>
          </a:blip>
          <a:srcRect r="2409"/>
          <a:stretch/>
        </p:blipFill>
        <p:spPr>
          <a:xfrm>
            <a:off x="7019969" y="0"/>
            <a:ext cx="5172031"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65"/>
          <p:cNvSpPr txBox="1">
            <a:spLocks noGrp="1"/>
          </p:cNvSpPr>
          <p:nvPr>
            <p:ph type="title"/>
          </p:nvPr>
        </p:nvSpPr>
        <p:spPr>
          <a:xfrm>
            <a:off x="838200" y="365127"/>
            <a:ext cx="557382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AU"/>
              <a:t>Curiosity</a:t>
            </a:r>
            <a:endParaRPr/>
          </a:p>
        </p:txBody>
      </p:sp>
      <p:sp>
        <p:nvSpPr>
          <p:cNvPr id="341" name="Google Shape;341;p65"/>
          <p:cNvSpPr txBox="1">
            <a:spLocks noGrp="1"/>
          </p:cNvSpPr>
          <p:nvPr>
            <p:ph type="body" idx="1"/>
          </p:nvPr>
        </p:nvSpPr>
        <p:spPr>
          <a:xfrm>
            <a:off x="838200" y="2232707"/>
            <a:ext cx="5573820" cy="3944256"/>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SzPts val="2800"/>
              <a:buNone/>
            </a:pPr>
            <a:r>
              <a:rPr lang="en-AU"/>
              <a:t>More like a dial than a switch</a:t>
            </a:r>
            <a:endParaRPr/>
          </a:p>
          <a:p>
            <a:pPr marL="0" lvl="0" indent="0" algn="ctr" rtl="0">
              <a:lnSpc>
                <a:spcPct val="100000"/>
              </a:lnSpc>
              <a:spcBef>
                <a:spcPts val="1000"/>
              </a:spcBef>
              <a:spcAft>
                <a:spcPts val="0"/>
              </a:spcAft>
              <a:buSzPts val="2800"/>
              <a:buNone/>
            </a:pPr>
            <a:r>
              <a:rPr lang="en-AU"/>
              <a:t>You can ‘dial up’ your curiosity about your inner experiences</a:t>
            </a:r>
            <a:endParaRPr/>
          </a:p>
          <a:p>
            <a:pPr marL="457200" lvl="0" indent="-228600" algn="ctr" rtl="0">
              <a:lnSpc>
                <a:spcPct val="100000"/>
              </a:lnSpc>
              <a:spcBef>
                <a:spcPts val="1000"/>
              </a:spcBef>
              <a:spcAft>
                <a:spcPts val="0"/>
              </a:spcAft>
              <a:buClr>
                <a:schemeClr val="lt1"/>
              </a:buClr>
              <a:buSzPts val="2800"/>
              <a:buNone/>
            </a:pPr>
            <a:endParaRPr/>
          </a:p>
          <a:p>
            <a:pPr marL="0" lvl="0" indent="0" algn="ctr" rtl="0">
              <a:lnSpc>
                <a:spcPct val="100000"/>
              </a:lnSpc>
              <a:spcBef>
                <a:spcPts val="1000"/>
              </a:spcBef>
              <a:spcAft>
                <a:spcPts val="0"/>
              </a:spcAft>
              <a:buSzPts val="2800"/>
              <a:buNone/>
            </a:pPr>
            <a:r>
              <a:rPr lang="en-AU"/>
              <a:t>“What do you notice?”</a:t>
            </a:r>
            <a:endParaRPr/>
          </a:p>
          <a:p>
            <a:pPr marL="0" lvl="0" indent="0" algn="ctr" rtl="0">
              <a:lnSpc>
                <a:spcPct val="100000"/>
              </a:lnSpc>
              <a:spcBef>
                <a:spcPts val="1000"/>
              </a:spcBef>
              <a:spcAft>
                <a:spcPts val="0"/>
              </a:spcAft>
              <a:buSzPts val="2800"/>
              <a:buNone/>
            </a:pPr>
            <a:r>
              <a:rPr lang="en-AU"/>
              <a:t>“What shows up?”</a:t>
            </a:r>
            <a:endParaRPr/>
          </a:p>
        </p:txBody>
      </p:sp>
      <p:pic>
        <p:nvPicPr>
          <p:cNvPr id="342" name="Google Shape;342;p65"/>
          <p:cNvPicPr preferRelativeResize="0"/>
          <p:nvPr/>
        </p:nvPicPr>
        <p:blipFill rotWithShape="1">
          <a:blip r:embed="rId3">
            <a:alphaModFix/>
          </a:blip>
          <a:srcRect l="1817" r="47984"/>
          <a:stretch/>
        </p:blipFill>
        <p:spPr>
          <a:xfrm>
            <a:off x="7019969" y="-974"/>
            <a:ext cx="5172032" cy="686913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aphicFrame>
        <p:nvGraphicFramePr>
          <p:cNvPr id="347" name="Google Shape;347;p68"/>
          <p:cNvGraphicFramePr/>
          <p:nvPr/>
        </p:nvGraphicFramePr>
        <p:xfrm>
          <a:off x="446809" y="1775013"/>
          <a:ext cx="11284525" cy="4851845"/>
        </p:xfrm>
        <a:graphic>
          <a:graphicData uri="http://schemas.openxmlformats.org/drawingml/2006/table">
            <a:tbl>
              <a:tblPr>
                <a:noFill/>
                <a:tableStyleId>{85F361CE-48BC-4769-B575-F8004AF46FFC}</a:tableStyleId>
              </a:tblPr>
              <a:tblGrid>
                <a:gridCol w="4780500">
                  <a:extLst>
                    <a:ext uri="{9D8B030D-6E8A-4147-A177-3AD203B41FA5}">
                      <a16:colId xmlns:a16="http://schemas.microsoft.com/office/drawing/2014/main" val="20000"/>
                    </a:ext>
                  </a:extLst>
                </a:gridCol>
                <a:gridCol w="6504025">
                  <a:extLst>
                    <a:ext uri="{9D8B030D-6E8A-4147-A177-3AD203B41FA5}">
                      <a16:colId xmlns:a16="http://schemas.microsoft.com/office/drawing/2014/main" val="20001"/>
                    </a:ext>
                  </a:extLst>
                </a:gridCol>
              </a:tblGrid>
              <a:tr h="266700">
                <a:tc>
                  <a:txBody>
                    <a:bodyPr/>
                    <a:lstStyle/>
                    <a:p>
                      <a:pPr marL="0" marR="0" lvl="0" indent="0" algn="r" rtl="0">
                        <a:lnSpc>
                          <a:spcPct val="100000"/>
                        </a:lnSpc>
                        <a:spcBef>
                          <a:spcPts val="0"/>
                        </a:spcBef>
                        <a:spcAft>
                          <a:spcPts val="0"/>
                        </a:spcAft>
                        <a:buClr>
                          <a:srgbClr val="000000"/>
                        </a:buClr>
                        <a:buSzPts val="1800"/>
                        <a:buFont typeface="Arial"/>
                        <a:buNone/>
                      </a:pPr>
                      <a:r>
                        <a:rPr lang="en-AU" sz="1800" b="1" u="none" strike="noStrike" cap="none">
                          <a:solidFill>
                            <a:schemeClr val="lt1"/>
                          </a:solidFill>
                          <a:latin typeface="Arial"/>
                          <a:ea typeface="Arial"/>
                          <a:cs typeface="Arial"/>
                          <a:sym typeface="Arial"/>
                        </a:rPr>
                        <a:t>Physical Location</a:t>
                      </a:r>
                      <a:endParaRPr sz="1800" u="none" strike="noStrike" cap="none">
                        <a:solidFill>
                          <a:schemeClr val="lt1"/>
                        </a:solidFill>
                        <a:latin typeface="Arial"/>
                        <a:ea typeface="Arial"/>
                        <a:cs typeface="Arial"/>
                        <a:sym typeface="Arial"/>
                      </a:endParaRPr>
                    </a:p>
                  </a:txBody>
                  <a:tcPr marL="46925" marR="469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AU" sz="1800" b="1" u="none" strike="noStrike" cap="none">
                          <a:solidFill>
                            <a:schemeClr val="lt1"/>
                          </a:solidFill>
                          <a:latin typeface="Arial"/>
                          <a:ea typeface="Arial"/>
                          <a:cs typeface="Arial"/>
                          <a:sym typeface="Arial"/>
                        </a:rPr>
                        <a:t>Common Sensations</a:t>
                      </a:r>
                      <a:endParaRPr sz="1800" u="none" strike="noStrike" cap="none">
                        <a:solidFill>
                          <a:schemeClr val="lt1"/>
                        </a:solidFill>
                        <a:latin typeface="Arial"/>
                        <a:ea typeface="Arial"/>
                        <a:cs typeface="Arial"/>
                        <a:sym typeface="Arial"/>
                      </a:endParaRPr>
                    </a:p>
                  </a:txBody>
                  <a:tcPr marL="46925" marR="469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extLst>
                  <a:ext uri="{0D108BD9-81ED-4DB2-BD59-A6C34878D82A}">
                    <a16:rowId xmlns:a16="http://schemas.microsoft.com/office/drawing/2014/main" val="10000"/>
                  </a:ext>
                </a:extLst>
              </a:tr>
              <a:tr h="1292825">
                <a:tc>
                  <a:txBody>
                    <a:bodyPr/>
                    <a:lstStyle/>
                    <a:p>
                      <a:pPr marL="0" marR="0" lvl="0" indent="0" algn="r" rtl="0">
                        <a:lnSpc>
                          <a:spcPct val="100000"/>
                        </a:lnSpc>
                        <a:spcBef>
                          <a:spcPts val="0"/>
                        </a:spcBef>
                        <a:spcAft>
                          <a:spcPts val="0"/>
                        </a:spcAft>
                        <a:buClr>
                          <a:srgbClr val="000000"/>
                        </a:buClr>
                        <a:buSzPts val="1800"/>
                        <a:buFont typeface="Arial"/>
                        <a:buNone/>
                      </a:pPr>
                      <a:r>
                        <a:rPr lang="en-AU" sz="1800" u="none" strike="noStrike" cap="none">
                          <a:solidFill>
                            <a:schemeClr val="lt1"/>
                          </a:solidFill>
                          <a:latin typeface="Arial"/>
                          <a:ea typeface="Arial"/>
                          <a:cs typeface="Arial"/>
                          <a:sym typeface="Arial"/>
                        </a:rPr>
                        <a:t>In your chest and torso:</a:t>
                      </a:r>
                      <a:endParaRPr sz="1400" u="none" strike="noStrike" cap="none"/>
                    </a:p>
                  </a:txBody>
                  <a:tcPr marL="46925" marR="469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tc>
                  <a:txBody>
                    <a:bodyPr/>
                    <a:lstStyle/>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Tension </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Tightness </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Heaviness</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Restlessness</a:t>
                      </a:r>
                      <a:endParaRPr sz="1400" u="none" strike="noStrike" cap="none"/>
                    </a:p>
                  </a:txBody>
                  <a:tcPr marL="46925" marR="469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extLst>
                  <a:ext uri="{0D108BD9-81ED-4DB2-BD59-A6C34878D82A}">
                    <a16:rowId xmlns:a16="http://schemas.microsoft.com/office/drawing/2014/main" val="10001"/>
                  </a:ext>
                </a:extLst>
              </a:tr>
              <a:tr h="1809975">
                <a:tc>
                  <a:txBody>
                    <a:bodyPr/>
                    <a:lstStyle/>
                    <a:p>
                      <a:pPr marL="0" marR="0" lvl="0" indent="0" algn="r" rtl="0">
                        <a:lnSpc>
                          <a:spcPct val="100000"/>
                        </a:lnSpc>
                        <a:spcBef>
                          <a:spcPts val="0"/>
                        </a:spcBef>
                        <a:spcAft>
                          <a:spcPts val="0"/>
                        </a:spcAft>
                        <a:buClr>
                          <a:srgbClr val="000000"/>
                        </a:buClr>
                        <a:buSzPts val="1800"/>
                        <a:buFont typeface="Arial"/>
                        <a:buNone/>
                      </a:pPr>
                      <a:r>
                        <a:rPr lang="en-AU" sz="1800" u="none" strike="noStrike" cap="none">
                          <a:solidFill>
                            <a:schemeClr val="lt1"/>
                          </a:solidFill>
                          <a:latin typeface="Arial"/>
                          <a:ea typeface="Arial"/>
                          <a:cs typeface="Arial"/>
                          <a:sym typeface="Arial"/>
                        </a:rPr>
                        <a:t>In your stomach:</a:t>
                      </a:r>
                      <a:endParaRPr sz="1400" u="none" strike="noStrike" cap="none"/>
                    </a:p>
                  </a:txBody>
                  <a:tcPr marL="46925" marR="469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tc>
                  <a:txBody>
                    <a:bodyPr/>
                    <a:lstStyle/>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Churning/Twisting</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Nausea/sick feeling</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Lurching</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Tension</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Heaviness</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Falling/sinking/dropping</a:t>
                      </a:r>
                      <a:endParaRPr sz="1400" u="none" strike="noStrike" cap="none"/>
                    </a:p>
                  </a:txBody>
                  <a:tcPr marL="46925" marR="469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extLst>
                  <a:ext uri="{0D108BD9-81ED-4DB2-BD59-A6C34878D82A}">
                    <a16:rowId xmlns:a16="http://schemas.microsoft.com/office/drawing/2014/main" val="10002"/>
                  </a:ext>
                </a:extLst>
              </a:tr>
              <a:tr h="1474725">
                <a:tc>
                  <a:txBody>
                    <a:bodyPr/>
                    <a:lstStyle/>
                    <a:p>
                      <a:pPr marL="0" marR="0" lvl="0" indent="0" algn="r" rtl="0">
                        <a:lnSpc>
                          <a:spcPct val="100000"/>
                        </a:lnSpc>
                        <a:spcBef>
                          <a:spcPts val="0"/>
                        </a:spcBef>
                        <a:spcAft>
                          <a:spcPts val="0"/>
                        </a:spcAft>
                        <a:buClr>
                          <a:srgbClr val="000000"/>
                        </a:buClr>
                        <a:buSzPts val="1800"/>
                        <a:buFont typeface="Arial"/>
                        <a:buNone/>
                      </a:pPr>
                      <a:r>
                        <a:rPr lang="en-AU" sz="1800" u="none" strike="noStrike" cap="none">
                          <a:solidFill>
                            <a:schemeClr val="lt1"/>
                          </a:solidFill>
                          <a:latin typeface="Arial"/>
                          <a:ea typeface="Arial"/>
                          <a:cs typeface="Arial"/>
                          <a:sym typeface="Arial"/>
                        </a:rPr>
                        <a:t>Elsewhere in your body:</a:t>
                      </a:r>
                      <a:endParaRPr sz="1400" u="none" strike="noStrike" cap="none"/>
                    </a:p>
                  </a:txBody>
                  <a:tcPr marL="46925" marR="469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tc>
                  <a:txBody>
                    <a:bodyPr/>
                    <a:lstStyle/>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Muscle tension in head, shoulders, back, legs, neck or arms</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Agitation/restlessness/shakiness</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Headache</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Mind racing or foggy</a:t>
                      </a:r>
                      <a:endParaRPr sz="1400" u="none" strike="noStrike" cap="none"/>
                    </a:p>
                    <a:p>
                      <a:pPr marL="0" marR="0" lvl="0" indent="0" algn="l" rtl="0">
                        <a:lnSpc>
                          <a:spcPct val="100000"/>
                        </a:lnSpc>
                        <a:spcBef>
                          <a:spcPts val="0"/>
                        </a:spcBef>
                        <a:spcAft>
                          <a:spcPts val="0"/>
                        </a:spcAft>
                        <a:buClr>
                          <a:srgbClr val="000000"/>
                        </a:buClr>
                        <a:buSzPts val="1800"/>
                        <a:buFont typeface="Courier New"/>
                        <a:buNone/>
                      </a:pPr>
                      <a:r>
                        <a:rPr lang="en-AU" sz="1800" u="none" strike="noStrike" cap="none">
                          <a:solidFill>
                            <a:schemeClr val="lt1"/>
                          </a:solidFill>
                          <a:latin typeface="Arial"/>
                          <a:ea typeface="Arial"/>
                          <a:cs typeface="Arial"/>
                          <a:sym typeface="Arial"/>
                        </a:rPr>
                        <a:t>Hands fidgeting</a:t>
                      </a:r>
                      <a:endParaRPr sz="1400" u="none" strike="noStrike" cap="none"/>
                    </a:p>
                  </a:txBody>
                  <a:tcPr marL="46925" marR="469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extLst>
                  <a:ext uri="{0D108BD9-81ED-4DB2-BD59-A6C34878D82A}">
                    <a16:rowId xmlns:a16="http://schemas.microsoft.com/office/drawing/2014/main" val="10003"/>
                  </a:ext>
                </a:extLst>
              </a:tr>
            </a:tbl>
          </a:graphicData>
        </a:graphic>
      </p:graphicFrame>
      <p:sp>
        <p:nvSpPr>
          <p:cNvPr id="348" name="Google Shape;348;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AU" sz="4000"/>
              <a:t>Unwanted and uncomfortable physical sensations you might notice with curiosity</a:t>
            </a:r>
            <a:endParaRPr sz="4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6"/>
          <p:cNvSpPr txBox="1">
            <a:spLocks noGrp="1"/>
          </p:cNvSpPr>
          <p:nvPr>
            <p:ph type="title"/>
          </p:nvPr>
        </p:nvSpPr>
        <p:spPr>
          <a:xfrm>
            <a:off x="329609" y="365127"/>
            <a:ext cx="648267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AU"/>
              <a:t>Practicing Willingness &amp; Curiosity</a:t>
            </a:r>
            <a:endParaRPr/>
          </a:p>
        </p:txBody>
      </p:sp>
      <p:sp>
        <p:nvSpPr>
          <p:cNvPr id="354" name="Google Shape;354;p66"/>
          <p:cNvSpPr txBox="1">
            <a:spLocks noGrp="1"/>
          </p:cNvSpPr>
          <p:nvPr>
            <p:ph type="body" idx="1"/>
          </p:nvPr>
        </p:nvSpPr>
        <p:spPr>
          <a:xfrm>
            <a:off x="329609" y="1825625"/>
            <a:ext cx="6482671" cy="4667248"/>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1000"/>
              </a:spcBef>
              <a:spcAft>
                <a:spcPts val="0"/>
              </a:spcAft>
              <a:buSzPts val="2800"/>
              <a:buNone/>
            </a:pPr>
            <a:r>
              <a:rPr lang="en-AU"/>
              <a:t>STEP 1</a:t>
            </a:r>
            <a:endParaRPr/>
          </a:p>
          <a:p>
            <a:pPr marL="0" lvl="0" indent="0" algn="ctr" rtl="0">
              <a:lnSpc>
                <a:spcPct val="100000"/>
              </a:lnSpc>
              <a:spcBef>
                <a:spcPts val="1000"/>
              </a:spcBef>
              <a:spcAft>
                <a:spcPts val="0"/>
              </a:spcAft>
              <a:buSzPts val="2800"/>
              <a:buNone/>
            </a:pPr>
            <a:r>
              <a:rPr lang="en-AU"/>
              <a:t>Consider </a:t>
            </a:r>
            <a:r>
              <a:rPr lang="en-AU" i="1"/>
              <a:t>WHY</a:t>
            </a:r>
            <a:r>
              <a:rPr lang="en-AU"/>
              <a:t> it could be helpful to be more comfortable with your appearance</a:t>
            </a:r>
            <a:endParaRPr/>
          </a:p>
          <a:p>
            <a:pPr marL="0" lvl="0" indent="0" algn="ctr" rtl="0">
              <a:lnSpc>
                <a:spcPct val="100000"/>
              </a:lnSpc>
              <a:spcBef>
                <a:spcPts val="1000"/>
              </a:spcBef>
              <a:spcAft>
                <a:spcPts val="0"/>
              </a:spcAft>
              <a:buSzPts val="2800"/>
              <a:buNone/>
            </a:pPr>
            <a:endParaRPr/>
          </a:p>
          <a:p>
            <a:pPr marL="0" lvl="0" indent="0" algn="ctr" rtl="0">
              <a:lnSpc>
                <a:spcPct val="100000"/>
              </a:lnSpc>
              <a:spcBef>
                <a:spcPts val="1000"/>
              </a:spcBef>
              <a:spcAft>
                <a:spcPts val="0"/>
              </a:spcAft>
              <a:buSzPts val="2800"/>
              <a:buNone/>
            </a:pPr>
            <a:r>
              <a:rPr lang="en-AU"/>
              <a:t>Reverse your phone camera and look at yourself</a:t>
            </a:r>
            <a:endParaRPr/>
          </a:p>
          <a:p>
            <a:pPr marL="0" lvl="0" indent="0" algn="ctr" rtl="0">
              <a:lnSpc>
                <a:spcPct val="100000"/>
              </a:lnSpc>
              <a:spcBef>
                <a:spcPts val="1000"/>
              </a:spcBef>
              <a:spcAft>
                <a:spcPts val="0"/>
              </a:spcAft>
              <a:buSzPts val="2800"/>
              <a:buNone/>
            </a:pPr>
            <a:endParaRPr/>
          </a:p>
          <a:p>
            <a:pPr marL="0" lvl="0" indent="0" algn="ctr" rtl="0">
              <a:lnSpc>
                <a:spcPct val="100000"/>
              </a:lnSpc>
              <a:spcBef>
                <a:spcPts val="1000"/>
              </a:spcBef>
              <a:spcAft>
                <a:spcPts val="0"/>
              </a:spcAft>
              <a:buSzPts val="2800"/>
              <a:buNone/>
            </a:pPr>
            <a:r>
              <a:rPr lang="en-AU"/>
              <a:t>Notice how you may curate your own image &amp; experience of this</a:t>
            </a:r>
            <a:endParaRPr/>
          </a:p>
        </p:txBody>
      </p:sp>
      <p:pic>
        <p:nvPicPr>
          <p:cNvPr id="355" name="Google Shape;355;p66" descr="A picture containing person&#10;&#10;Description automatically generated"/>
          <p:cNvPicPr preferRelativeResize="0"/>
          <p:nvPr/>
        </p:nvPicPr>
        <p:blipFill rotWithShape="1">
          <a:blip r:embed="rId3">
            <a:alphaModFix/>
          </a:blip>
          <a:srcRect/>
          <a:stretch/>
        </p:blipFill>
        <p:spPr>
          <a:xfrm>
            <a:off x="7048500" y="0"/>
            <a:ext cx="51435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7"/>
          <p:cNvSpPr txBox="1">
            <a:spLocks noGrp="1"/>
          </p:cNvSpPr>
          <p:nvPr>
            <p:ph type="title"/>
          </p:nvPr>
        </p:nvSpPr>
        <p:spPr>
          <a:xfrm>
            <a:off x="318977" y="365127"/>
            <a:ext cx="649330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AU"/>
              <a:t>Practicing Willingness &amp; Curiosity</a:t>
            </a:r>
            <a:endParaRPr/>
          </a:p>
        </p:txBody>
      </p:sp>
      <p:sp>
        <p:nvSpPr>
          <p:cNvPr id="361" name="Google Shape;361;p67"/>
          <p:cNvSpPr txBox="1">
            <a:spLocks noGrp="1"/>
          </p:cNvSpPr>
          <p:nvPr>
            <p:ph type="body" idx="1"/>
          </p:nvPr>
        </p:nvSpPr>
        <p:spPr>
          <a:xfrm>
            <a:off x="318977" y="1825625"/>
            <a:ext cx="6493303" cy="435133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SzPts val="2800"/>
              <a:buNone/>
            </a:pPr>
            <a:r>
              <a:rPr lang="en-AU"/>
              <a:t>STEP 2</a:t>
            </a:r>
            <a:endParaRPr/>
          </a:p>
          <a:p>
            <a:pPr marL="0" lvl="0" indent="0" algn="ctr" rtl="0">
              <a:lnSpc>
                <a:spcPct val="100000"/>
              </a:lnSpc>
              <a:spcBef>
                <a:spcPts val="1000"/>
              </a:spcBef>
              <a:spcAft>
                <a:spcPts val="0"/>
              </a:spcAft>
              <a:buSzPts val="2800"/>
              <a:buNone/>
            </a:pPr>
            <a:r>
              <a:rPr lang="en-AU"/>
              <a:t>Now, sneek a peek at a part of your body that you feel uncomfortable with</a:t>
            </a:r>
            <a:endParaRPr/>
          </a:p>
          <a:p>
            <a:pPr marL="0" lvl="0" indent="0" algn="ctr" rtl="0">
              <a:lnSpc>
                <a:spcPct val="100000"/>
              </a:lnSpc>
              <a:spcBef>
                <a:spcPts val="1000"/>
              </a:spcBef>
              <a:spcAft>
                <a:spcPts val="0"/>
              </a:spcAft>
              <a:buSzPts val="2800"/>
              <a:buNone/>
            </a:pPr>
            <a:endParaRPr/>
          </a:p>
          <a:p>
            <a:pPr marL="0" lvl="0" indent="0" algn="ctr" rtl="0">
              <a:lnSpc>
                <a:spcPct val="100000"/>
              </a:lnSpc>
              <a:spcBef>
                <a:spcPts val="1000"/>
              </a:spcBef>
              <a:spcAft>
                <a:spcPts val="0"/>
              </a:spcAft>
              <a:buSzPts val="2800"/>
              <a:buNone/>
            </a:pPr>
            <a:r>
              <a:rPr lang="en-AU"/>
              <a:t>Hold your focus there…</a:t>
            </a:r>
            <a:endParaRPr/>
          </a:p>
          <a:p>
            <a:pPr marL="0" lvl="0" indent="0" algn="ctr" rtl="0">
              <a:lnSpc>
                <a:spcPct val="100000"/>
              </a:lnSpc>
              <a:spcBef>
                <a:spcPts val="1000"/>
              </a:spcBef>
              <a:spcAft>
                <a:spcPts val="0"/>
              </a:spcAft>
              <a:buSzPts val="2800"/>
              <a:buNone/>
            </a:pPr>
            <a:endParaRPr/>
          </a:p>
          <a:p>
            <a:pPr marL="0" lvl="0" indent="0" algn="ctr" rtl="0">
              <a:lnSpc>
                <a:spcPct val="100000"/>
              </a:lnSpc>
              <a:spcBef>
                <a:spcPts val="1000"/>
              </a:spcBef>
              <a:spcAft>
                <a:spcPts val="0"/>
              </a:spcAft>
              <a:buSzPts val="2800"/>
              <a:buNone/>
            </a:pPr>
            <a:r>
              <a:rPr lang="en-AU"/>
              <a:t>Notice what shows up including thoughts, emotions and urges to stop</a:t>
            </a:r>
            <a:endParaRPr/>
          </a:p>
        </p:txBody>
      </p:sp>
      <p:pic>
        <p:nvPicPr>
          <p:cNvPr id="362" name="Google Shape;362;p67" descr="A picture containing wall, indoor, person&#10;&#10;Description automatically generated"/>
          <p:cNvPicPr preferRelativeResize="0"/>
          <p:nvPr/>
        </p:nvPicPr>
        <p:blipFill rotWithShape="1">
          <a:blip r:embed="rId3">
            <a:alphaModFix/>
          </a:blip>
          <a:srcRect/>
          <a:stretch/>
        </p:blipFill>
        <p:spPr>
          <a:xfrm>
            <a:off x="7048162" y="3452"/>
            <a:ext cx="5143838"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Practicing Willingness &amp; Curiosity</a:t>
            </a:r>
            <a:endParaRPr/>
          </a:p>
        </p:txBody>
      </p:sp>
      <p:sp>
        <p:nvSpPr>
          <p:cNvPr id="368" name="Google Shape;368;p69"/>
          <p:cNvSpPr txBox="1">
            <a:spLocks noGrp="1"/>
          </p:cNvSpPr>
          <p:nvPr>
            <p:ph type="body" idx="1"/>
          </p:nvPr>
        </p:nvSpPr>
        <p:spPr>
          <a:xfrm>
            <a:off x="838200" y="1865377"/>
            <a:ext cx="10515600" cy="462749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SzPts val="2800"/>
              <a:buNone/>
            </a:pPr>
            <a:r>
              <a:rPr lang="en-AU"/>
              <a:t>STEP 3</a:t>
            </a:r>
            <a:endParaRPr/>
          </a:p>
          <a:p>
            <a:pPr marL="0" lvl="0" indent="0" algn="l" rtl="0">
              <a:lnSpc>
                <a:spcPct val="100000"/>
              </a:lnSpc>
              <a:spcBef>
                <a:spcPts val="1000"/>
              </a:spcBef>
              <a:spcAft>
                <a:spcPts val="0"/>
              </a:spcAft>
              <a:buSzPts val="2800"/>
              <a:buNone/>
            </a:pPr>
            <a:r>
              <a:rPr lang="en-AU"/>
              <a:t>Would you be willing?</a:t>
            </a:r>
            <a:endParaRPr/>
          </a:p>
          <a:p>
            <a:pPr marL="0" lvl="0" indent="0" algn="l" rtl="0">
              <a:lnSpc>
                <a:spcPct val="100000"/>
              </a:lnSpc>
              <a:spcBef>
                <a:spcPts val="1000"/>
              </a:spcBef>
              <a:spcAft>
                <a:spcPts val="0"/>
              </a:spcAft>
              <a:buSzPts val="2800"/>
              <a:buNone/>
            </a:pPr>
            <a:r>
              <a:rPr lang="en-AU"/>
              <a:t>Take an </a:t>
            </a:r>
            <a:r>
              <a:rPr lang="en-AU" i="1"/>
              <a:t>uncensored, unposed </a:t>
            </a:r>
            <a:r>
              <a:rPr lang="en-AU"/>
              <a:t>photo right now, and share this on your socials</a:t>
            </a:r>
            <a:endParaRPr/>
          </a:p>
          <a:p>
            <a:pPr marL="0" lvl="0" indent="0" algn="l" rtl="0">
              <a:lnSpc>
                <a:spcPct val="100000"/>
              </a:lnSpc>
              <a:spcBef>
                <a:spcPts val="1000"/>
              </a:spcBef>
              <a:spcAft>
                <a:spcPts val="0"/>
              </a:spcAft>
              <a:buSzPts val="2800"/>
              <a:buNone/>
            </a:pPr>
            <a:r>
              <a:rPr lang="en-AU"/>
              <a:t>		#seemyflaws</a:t>
            </a:r>
            <a:endParaRPr/>
          </a:p>
          <a:p>
            <a:pPr marL="0" lvl="0" indent="0" algn="l" rtl="0">
              <a:lnSpc>
                <a:spcPct val="100000"/>
              </a:lnSpc>
              <a:spcBef>
                <a:spcPts val="1000"/>
              </a:spcBef>
              <a:spcAft>
                <a:spcPts val="0"/>
              </a:spcAft>
              <a:buSzPts val="2800"/>
              <a:buNone/>
            </a:pPr>
            <a:r>
              <a:rPr lang="en-AU"/>
              <a:t>		#ACBSWC</a:t>
            </a:r>
            <a:endParaRPr/>
          </a:p>
          <a:p>
            <a:pPr marL="0" lvl="0" indent="0" algn="l" rtl="0">
              <a:lnSpc>
                <a:spcPct val="100000"/>
              </a:lnSpc>
              <a:spcBef>
                <a:spcPts val="1000"/>
              </a:spcBef>
              <a:spcAft>
                <a:spcPts val="0"/>
              </a:spcAft>
              <a:buSzPts val="2800"/>
              <a:buNone/>
            </a:pPr>
            <a:endParaRPr/>
          </a:p>
          <a:p>
            <a:pPr marL="0" lvl="0" indent="0" algn="l" rtl="0">
              <a:lnSpc>
                <a:spcPct val="100000"/>
              </a:lnSpc>
              <a:spcBef>
                <a:spcPts val="1000"/>
              </a:spcBef>
              <a:spcAft>
                <a:spcPts val="0"/>
              </a:spcAft>
              <a:buSzPts val="2800"/>
              <a:buNone/>
            </a:pPr>
            <a:r>
              <a:rPr lang="en-AU"/>
              <a:t>Notice any contributions from your self-critic, feelings and physical sensations that show up as you do this.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70" descr="A picture containing frog&#10;&#10;Description automatically generated"/>
          <p:cNvPicPr preferRelativeResize="0"/>
          <p:nvPr/>
        </p:nvPicPr>
        <p:blipFill rotWithShape="1">
          <a:blip r:embed="rId3">
            <a:alphaModFix/>
          </a:blip>
          <a:srcRect l="52" r="-48" b="15622"/>
          <a:stretch/>
        </p:blipFill>
        <p:spPr>
          <a:xfrm>
            <a:off x="0" y="0"/>
            <a:ext cx="12192000" cy="6858000"/>
          </a:xfrm>
          <a:prstGeom prst="rect">
            <a:avLst/>
          </a:prstGeom>
          <a:noFill/>
          <a:ln>
            <a:noFill/>
          </a:ln>
        </p:spPr>
      </p:pic>
      <p:sp>
        <p:nvSpPr>
          <p:cNvPr id="374" name="Google Shape;374;p70"/>
          <p:cNvSpPr txBox="1">
            <a:spLocks noGrp="1"/>
          </p:cNvSpPr>
          <p:nvPr>
            <p:ph type="title"/>
          </p:nvPr>
        </p:nvSpPr>
        <p:spPr>
          <a:xfrm>
            <a:off x="831850" y="164806"/>
            <a:ext cx="10515600" cy="145665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800"/>
              <a:buNone/>
            </a:pPr>
            <a:r>
              <a:rPr lang="en-AU"/>
              <a:t>Developing the skills of </a:t>
            </a:r>
            <a:br>
              <a:rPr lang="en-AU"/>
            </a:br>
            <a:r>
              <a:rPr lang="en-AU"/>
              <a:t>self-compassion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3600"/>
              <a:buFont typeface="Arial"/>
              <a:buNone/>
            </a:pPr>
            <a:r>
              <a:rPr lang="en-AU"/>
              <a:t>Despite the pain it causes, we often believe that self-criticism is necessary</a:t>
            </a:r>
            <a:endParaRPr/>
          </a:p>
        </p:txBody>
      </p:sp>
      <p:sp>
        <p:nvSpPr>
          <p:cNvPr id="381" name="Google Shape;381;p36"/>
          <p:cNvSpPr txBox="1">
            <a:spLocks noGrp="1"/>
          </p:cNvSpPr>
          <p:nvPr>
            <p:ph type="body" idx="1"/>
          </p:nvPr>
        </p:nvSpPr>
        <p:spPr>
          <a:xfrm>
            <a:off x="838200" y="2170999"/>
            <a:ext cx="10515600" cy="4005964"/>
          </a:xfrm>
          <a:prstGeom prst="rect">
            <a:avLst/>
          </a:prstGeom>
          <a:noFill/>
          <a:ln>
            <a:noFill/>
          </a:ln>
        </p:spPr>
        <p:txBody>
          <a:bodyPr spcFirstLastPara="1" wrap="square" lIns="91425" tIns="45700" rIns="91425" bIns="45700" anchor="t" anchorCtr="0">
            <a:noAutofit/>
          </a:bodyPr>
          <a:lstStyle/>
          <a:p>
            <a:pPr marL="536575" lvl="0" indent="-536575" algn="l" rtl="0">
              <a:lnSpc>
                <a:spcPct val="100000"/>
              </a:lnSpc>
              <a:spcBef>
                <a:spcPts val="1000"/>
              </a:spcBef>
              <a:spcAft>
                <a:spcPts val="0"/>
              </a:spcAft>
              <a:buSzPts val="2800"/>
              <a:buFont typeface="Noto Sans Symbols"/>
              <a:buChar char="❑"/>
            </a:pPr>
            <a:r>
              <a:rPr lang="en-AU"/>
              <a:t>I need to be self-critical to motivate myself. Without this, I will be lazy and unproductive.</a:t>
            </a:r>
            <a:endParaRPr/>
          </a:p>
          <a:p>
            <a:pPr marL="536575" lvl="0" indent="-536575" algn="l" rtl="0">
              <a:lnSpc>
                <a:spcPct val="100000"/>
              </a:lnSpc>
              <a:spcBef>
                <a:spcPts val="1000"/>
              </a:spcBef>
              <a:spcAft>
                <a:spcPts val="0"/>
              </a:spcAft>
              <a:buSzPts val="2800"/>
              <a:buFont typeface="Noto Sans Symbols"/>
              <a:buChar char="❑"/>
            </a:pPr>
            <a:r>
              <a:rPr lang="en-AU"/>
              <a:t>I need to criticize myself to improve my performance.</a:t>
            </a:r>
            <a:endParaRPr/>
          </a:p>
          <a:p>
            <a:pPr marL="536575" lvl="0" indent="-536575" algn="l" rtl="0">
              <a:lnSpc>
                <a:spcPct val="100000"/>
              </a:lnSpc>
              <a:spcBef>
                <a:spcPts val="1000"/>
              </a:spcBef>
              <a:spcAft>
                <a:spcPts val="0"/>
              </a:spcAft>
              <a:buSzPts val="2800"/>
              <a:buFont typeface="Noto Sans Symbols"/>
              <a:buChar char="❑"/>
            </a:pPr>
            <a:r>
              <a:rPr lang="en-AU"/>
              <a:t>If I don’t criticize myself, I will just make the same mistakes again.</a:t>
            </a:r>
            <a:endParaRPr/>
          </a:p>
          <a:p>
            <a:pPr marL="536575" lvl="0" indent="-536575" algn="l" rtl="0">
              <a:lnSpc>
                <a:spcPct val="100000"/>
              </a:lnSpc>
              <a:spcBef>
                <a:spcPts val="1000"/>
              </a:spcBef>
              <a:spcAft>
                <a:spcPts val="0"/>
              </a:spcAft>
              <a:buSzPts val="2800"/>
              <a:buFont typeface="Noto Sans Symbols"/>
              <a:buChar char="❑"/>
            </a:pPr>
            <a:r>
              <a:rPr lang="en-AU"/>
              <a:t>Self-compassion would make me too weak, soft, selfish, or vulnerable.</a:t>
            </a:r>
            <a:endParaRPr/>
          </a:p>
          <a:p>
            <a:pPr marL="536575" lvl="0" indent="-536575" algn="l" rtl="0">
              <a:lnSpc>
                <a:spcPct val="100000"/>
              </a:lnSpc>
              <a:spcBef>
                <a:spcPts val="1000"/>
              </a:spcBef>
              <a:spcAft>
                <a:spcPts val="0"/>
              </a:spcAft>
              <a:buSzPts val="2800"/>
              <a:buFont typeface="Noto Sans Symbols"/>
              <a:buChar char="❑"/>
            </a:pPr>
            <a:r>
              <a:rPr lang="en-AU"/>
              <a:t>I don’t deserve to be kinder to myself. </a:t>
            </a:r>
            <a:endParaRPr/>
          </a:p>
          <a:p>
            <a:pPr marL="536575" lvl="0" indent="-536575" algn="l" rtl="0">
              <a:lnSpc>
                <a:spcPct val="100000"/>
              </a:lnSpc>
              <a:spcBef>
                <a:spcPts val="1000"/>
              </a:spcBef>
              <a:spcAft>
                <a:spcPts val="0"/>
              </a:spcAft>
              <a:buSzPts val="2800"/>
              <a:buFont typeface="Noto Sans Symbols"/>
              <a:buChar char="❑"/>
            </a:pPr>
            <a:r>
              <a:rPr lang="en-AU"/>
              <a:t>I don’t know how to be kinder to myself.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77" descr="A picture containing text, light&#10;&#10;Description automatically generated"/>
          <p:cNvPicPr preferRelativeResize="0"/>
          <p:nvPr/>
        </p:nvPicPr>
        <p:blipFill rotWithShape="1">
          <a:blip r:embed="rId3">
            <a:alphaModFix/>
          </a:blip>
          <a:srcRect t="2225" b="23593"/>
          <a:stretch/>
        </p:blipFill>
        <p:spPr>
          <a:xfrm>
            <a:off x="0" y="0"/>
            <a:ext cx="12191999" cy="6858000"/>
          </a:xfrm>
          <a:prstGeom prst="rect">
            <a:avLst/>
          </a:prstGeom>
          <a:noFill/>
          <a:ln>
            <a:noFill/>
          </a:ln>
        </p:spPr>
      </p:pic>
      <p:sp>
        <p:nvSpPr>
          <p:cNvPr id="388" name="Google Shape;388;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3600"/>
              <a:buFont typeface="Arial"/>
              <a:buNone/>
            </a:pPr>
            <a:r>
              <a:rPr lang="en-AU"/>
              <a:t>Your self-criticism has a good intention for you*</a:t>
            </a:r>
            <a:endParaRPr/>
          </a:p>
        </p:txBody>
      </p:sp>
      <p:sp>
        <p:nvSpPr>
          <p:cNvPr id="389" name="Google Shape;389;p77"/>
          <p:cNvSpPr txBox="1">
            <a:spLocks noGrp="1"/>
          </p:cNvSpPr>
          <p:nvPr>
            <p:ph type="body" idx="1"/>
          </p:nvPr>
        </p:nvSpPr>
        <p:spPr>
          <a:xfrm>
            <a:off x="9456420" y="4792979"/>
            <a:ext cx="2522220" cy="1699896"/>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1000"/>
              </a:spcBef>
              <a:spcAft>
                <a:spcPts val="0"/>
              </a:spcAft>
              <a:buSzPts val="2800"/>
              <a:buNone/>
            </a:pPr>
            <a:r>
              <a:rPr lang="en-AU"/>
              <a:t>*And a really sh*tty way of going about it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Set your intention </a:t>
            </a:r>
            <a:endParaRPr/>
          </a:p>
        </p:txBody>
      </p:sp>
      <p:sp>
        <p:nvSpPr>
          <p:cNvPr id="76" name="Google Shape;76;p6"/>
          <p:cNvSpPr txBox="1">
            <a:spLocks noGrp="1"/>
          </p:cNvSpPr>
          <p:nvPr>
            <p:ph type="body" idx="1"/>
          </p:nvPr>
        </p:nvSpPr>
        <p:spPr>
          <a:xfrm>
            <a:off x="838200" y="1825625"/>
            <a:ext cx="6611636" cy="4351338"/>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0"/>
              </a:spcBef>
              <a:spcAft>
                <a:spcPts val="0"/>
              </a:spcAft>
              <a:buClr>
                <a:schemeClr val="lt1"/>
              </a:buClr>
              <a:buSzPts val="2800"/>
              <a:buFont typeface="Calibri"/>
              <a:buAutoNum type="arabicPeriod"/>
            </a:pPr>
            <a:r>
              <a:rPr lang="en-AU"/>
              <a:t>Something you’d like to learn (head)</a:t>
            </a:r>
            <a:endParaRPr/>
          </a:p>
          <a:p>
            <a:pPr marL="457200" lvl="0" indent="-457200" algn="l" rtl="0">
              <a:lnSpc>
                <a:spcPct val="100000"/>
              </a:lnSpc>
              <a:spcBef>
                <a:spcPts val="1000"/>
              </a:spcBef>
              <a:spcAft>
                <a:spcPts val="0"/>
              </a:spcAft>
              <a:buClr>
                <a:schemeClr val="lt1"/>
              </a:buClr>
              <a:buSzPts val="2800"/>
              <a:buFont typeface="Calibri"/>
              <a:buAutoNum type="arabicPeriod"/>
            </a:pPr>
            <a:r>
              <a:rPr lang="en-AU"/>
              <a:t>Something you’d like to gain personally (heart)</a:t>
            </a:r>
            <a:endParaRPr/>
          </a:p>
          <a:p>
            <a:pPr marL="457200" lvl="0" indent="-457200" algn="l" rtl="0">
              <a:lnSpc>
                <a:spcPct val="100000"/>
              </a:lnSpc>
              <a:spcBef>
                <a:spcPts val="1000"/>
              </a:spcBef>
              <a:spcAft>
                <a:spcPts val="0"/>
              </a:spcAft>
              <a:buClr>
                <a:schemeClr val="lt1"/>
              </a:buClr>
              <a:buSzPts val="2800"/>
              <a:buFont typeface="Calibri"/>
              <a:buAutoNum type="arabicPeriod"/>
            </a:pPr>
            <a:r>
              <a:rPr lang="en-AU"/>
              <a:t>Something you’d like to practice (hands)</a:t>
            </a:r>
            <a:endParaRPr/>
          </a:p>
        </p:txBody>
      </p:sp>
      <p:pic>
        <p:nvPicPr>
          <p:cNvPr id="77" name="Google Shape;77;p6"/>
          <p:cNvPicPr preferRelativeResize="0"/>
          <p:nvPr/>
        </p:nvPicPr>
        <p:blipFill rotWithShape="1">
          <a:blip r:embed="rId3">
            <a:alphaModFix/>
          </a:blip>
          <a:srcRect/>
          <a:stretch/>
        </p:blipFill>
        <p:spPr>
          <a:xfrm>
            <a:off x="7620000" y="0"/>
            <a:ext cx="4572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AU"/>
              <a:t>What if you could soften the way you speak to yourself?</a:t>
            </a:r>
            <a:endParaRPr/>
          </a:p>
        </p:txBody>
      </p:sp>
      <p:sp>
        <p:nvSpPr>
          <p:cNvPr id="396" name="Google Shape;396;p78"/>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SzPts val="2800"/>
              <a:buNone/>
            </a:pPr>
            <a:r>
              <a:rPr lang="en-AU" b="1"/>
              <a:t>The Two Teachers Metaphor</a:t>
            </a:r>
            <a:endParaRPr/>
          </a:p>
          <a:p>
            <a:pPr marL="0" lvl="0" indent="0" algn="ctr" rtl="0">
              <a:lnSpc>
                <a:spcPct val="100000"/>
              </a:lnSpc>
              <a:spcBef>
                <a:spcPts val="1000"/>
              </a:spcBef>
              <a:spcAft>
                <a:spcPts val="0"/>
              </a:spcAft>
              <a:buSzPts val="2800"/>
              <a:buNone/>
            </a:pPr>
            <a:r>
              <a:rPr lang="en-AU" sz="1800"/>
              <a:t>(Gilbert, 2009; Kolts, 2016)</a:t>
            </a:r>
            <a:endParaRPr/>
          </a:p>
        </p:txBody>
      </p:sp>
      <p:pic>
        <p:nvPicPr>
          <p:cNvPr id="397" name="Google Shape;397;p78" descr="A person and a child sitting at a table&#10;&#10;Description automatically generated with low confidence"/>
          <p:cNvPicPr preferRelativeResize="0"/>
          <p:nvPr/>
        </p:nvPicPr>
        <p:blipFill rotWithShape="1">
          <a:blip r:embed="rId3">
            <a:alphaModFix/>
          </a:blip>
          <a:srcRect l="18835" t="23607" r="5369" b="2799"/>
          <a:stretch/>
        </p:blipFill>
        <p:spPr>
          <a:xfrm>
            <a:off x="6242089" y="3121456"/>
            <a:ext cx="5353029" cy="3464966"/>
          </a:xfrm>
          <a:prstGeom prst="rect">
            <a:avLst/>
          </a:prstGeom>
          <a:noFill/>
          <a:ln>
            <a:noFill/>
          </a:ln>
        </p:spPr>
      </p:pic>
      <p:pic>
        <p:nvPicPr>
          <p:cNvPr id="398" name="Google Shape;398;p78" descr="A group of people in a classroom&#10;&#10;Description automatically generated with medium confidence"/>
          <p:cNvPicPr preferRelativeResize="0"/>
          <p:nvPr/>
        </p:nvPicPr>
        <p:blipFill rotWithShape="1">
          <a:blip r:embed="rId4">
            <a:alphaModFix/>
          </a:blip>
          <a:srcRect l="2552" b="2968"/>
          <a:stretch/>
        </p:blipFill>
        <p:spPr>
          <a:xfrm>
            <a:off x="607707" y="3121456"/>
            <a:ext cx="5353029" cy="346496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41"/>
          <p:cNvPicPr preferRelativeResize="0"/>
          <p:nvPr/>
        </p:nvPicPr>
        <p:blipFill rotWithShape="1">
          <a:blip r:embed="rId3">
            <a:alphaModFix/>
          </a:blip>
          <a:srcRect/>
          <a:stretch/>
        </p:blipFill>
        <p:spPr>
          <a:xfrm>
            <a:off x="0" y="0"/>
            <a:ext cx="12192002" cy="6858000"/>
          </a:xfrm>
          <a:prstGeom prst="rect">
            <a:avLst/>
          </a:prstGeom>
          <a:noFill/>
          <a:ln>
            <a:noFill/>
          </a:ln>
        </p:spPr>
      </p:pic>
      <p:sp>
        <p:nvSpPr>
          <p:cNvPr id="404" name="Google Shape;404;p41"/>
          <p:cNvSpPr txBox="1">
            <a:spLocks noGrp="1"/>
          </p:cNvSpPr>
          <p:nvPr>
            <p:ph type="title"/>
          </p:nvPr>
        </p:nvSpPr>
        <p:spPr>
          <a:xfrm>
            <a:off x="285750" y="1148317"/>
            <a:ext cx="11674929" cy="103135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800"/>
              <a:buNone/>
            </a:pPr>
            <a:r>
              <a:rPr lang="en-AU">
                <a:solidFill>
                  <a:schemeClr val="dk2"/>
                </a:solidFill>
              </a:rPr>
              <a:t>Offering Compassion to Your Inner Critic</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AU"/>
              <a:t>Thank You</a:t>
            </a:r>
            <a:endParaRPr/>
          </a:p>
        </p:txBody>
      </p:sp>
      <p:sp>
        <p:nvSpPr>
          <p:cNvPr id="410" name="Google Shape;410;p73"/>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000"/>
              </a:spcBef>
              <a:spcAft>
                <a:spcPts val="0"/>
              </a:spcAft>
              <a:buClr>
                <a:schemeClr val="lt1"/>
              </a:buClr>
              <a:buSzPts val="2800"/>
              <a:buNone/>
            </a:pPr>
            <a:endParaRPr/>
          </a:p>
        </p:txBody>
      </p:sp>
      <p:pic>
        <p:nvPicPr>
          <p:cNvPr id="411" name="Google Shape;411;p73" descr="A picture containing cat, mammal, laying, lying&#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12" name="Google Shape;412;p73"/>
          <p:cNvSpPr txBox="1"/>
          <p:nvPr/>
        </p:nvSpPr>
        <p:spPr>
          <a:xfrm>
            <a:off x="2590175" y="5070932"/>
            <a:ext cx="6340840"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8800" b="1" i="0" u="none" strike="noStrike" cap="none">
                <a:solidFill>
                  <a:schemeClr val="lt1"/>
                </a:solidFill>
                <a:latin typeface="Arial"/>
                <a:ea typeface="Arial"/>
                <a:cs typeface="Arial"/>
                <a:sym typeface="Arial"/>
              </a:rPr>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4" descr="A picture containing text, sky, sign&#10;&#10;Description automatically generated"/>
          <p:cNvPicPr preferRelativeResize="0"/>
          <p:nvPr/>
        </p:nvPicPr>
        <p:blipFill rotWithShape="1">
          <a:blip r:embed="rId3">
            <a:alphaModFix/>
          </a:blip>
          <a:srcRect t="-1" b="41376"/>
          <a:stretch/>
        </p:blipFill>
        <p:spPr>
          <a:xfrm>
            <a:off x="0" y="0"/>
            <a:ext cx="12191999" cy="6858000"/>
          </a:xfrm>
          <a:prstGeom prst="rect">
            <a:avLst/>
          </a:prstGeom>
          <a:noFill/>
          <a:ln>
            <a:noFill/>
          </a:ln>
        </p:spPr>
      </p:pic>
      <p:sp>
        <p:nvSpPr>
          <p:cNvPr id="83" name="Google Shape;83;p14"/>
          <p:cNvSpPr txBox="1">
            <a:spLocks noGrp="1"/>
          </p:cNvSpPr>
          <p:nvPr>
            <p:ph type="title"/>
          </p:nvPr>
        </p:nvSpPr>
        <p:spPr>
          <a:xfrm>
            <a:off x="831850" y="319760"/>
            <a:ext cx="10515600" cy="234490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800"/>
              <a:buFont typeface="Arial"/>
              <a:buNone/>
            </a:pPr>
            <a:r>
              <a:rPr lang="en-AU"/>
              <a:t>Understanding eating disorders, body image concerns and perfectionism from a CBS perspective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8"/>
          <p:cNvSpPr txBox="1">
            <a:spLocks noGrp="1"/>
          </p:cNvSpPr>
          <p:nvPr>
            <p:ph type="title"/>
          </p:nvPr>
        </p:nvSpPr>
        <p:spPr>
          <a:xfrm>
            <a:off x="838200" y="365124"/>
            <a:ext cx="6661597" cy="25389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AU"/>
              <a:t>There is a close relationship between perfectionism, eating disorders and body image disturbance</a:t>
            </a:r>
            <a:endParaRPr/>
          </a:p>
        </p:txBody>
      </p:sp>
      <p:sp>
        <p:nvSpPr>
          <p:cNvPr id="89" name="Google Shape;89;p8"/>
          <p:cNvSpPr txBox="1">
            <a:spLocks noGrp="1"/>
          </p:cNvSpPr>
          <p:nvPr>
            <p:ph type="body" idx="1"/>
          </p:nvPr>
        </p:nvSpPr>
        <p:spPr>
          <a:xfrm>
            <a:off x="838200" y="2937933"/>
            <a:ext cx="6661597" cy="3554942"/>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1000"/>
              </a:spcBef>
              <a:spcAft>
                <a:spcPts val="0"/>
              </a:spcAft>
              <a:buSzPts val="2800"/>
              <a:buChar char="•"/>
            </a:pPr>
            <a:r>
              <a:rPr lang="en-AU"/>
              <a:t>Issues commonly co-occur</a:t>
            </a:r>
            <a:endParaRPr/>
          </a:p>
          <a:p>
            <a:pPr marL="457200" lvl="0" indent="-406400" algn="l" rtl="0">
              <a:lnSpc>
                <a:spcPct val="100000"/>
              </a:lnSpc>
              <a:spcBef>
                <a:spcPts val="1000"/>
              </a:spcBef>
              <a:spcAft>
                <a:spcPts val="0"/>
              </a:spcAft>
              <a:buSzPts val="2800"/>
              <a:buChar char="•"/>
            </a:pPr>
            <a:r>
              <a:rPr lang="en-AU"/>
              <a:t>Using a CBS lens, we can understand the common processes that tie these problems together</a:t>
            </a:r>
            <a:endParaRPr/>
          </a:p>
          <a:p>
            <a:pPr marL="457200" lvl="0" indent="-406400" algn="l" rtl="0">
              <a:lnSpc>
                <a:spcPct val="100000"/>
              </a:lnSpc>
              <a:spcBef>
                <a:spcPts val="1000"/>
              </a:spcBef>
              <a:spcAft>
                <a:spcPts val="0"/>
              </a:spcAft>
              <a:buSzPts val="2800"/>
              <a:buChar char="•"/>
            </a:pPr>
            <a:r>
              <a:rPr lang="en-AU"/>
              <a:t>Understanding this better will support treatments</a:t>
            </a:r>
            <a:endParaRPr/>
          </a:p>
          <a:p>
            <a:pPr marL="457200" lvl="0" indent="-406400" algn="l" rtl="0">
              <a:lnSpc>
                <a:spcPct val="100000"/>
              </a:lnSpc>
              <a:spcBef>
                <a:spcPts val="1000"/>
              </a:spcBef>
              <a:spcAft>
                <a:spcPts val="0"/>
              </a:spcAft>
              <a:buSzPts val="2800"/>
              <a:buChar char="•"/>
            </a:pPr>
            <a:r>
              <a:rPr lang="en-AU"/>
              <a:t>…and open possible research avenues</a:t>
            </a:r>
            <a:endParaRPr/>
          </a:p>
        </p:txBody>
      </p:sp>
      <p:pic>
        <p:nvPicPr>
          <p:cNvPr id="90" name="Google Shape;90;p8"/>
          <p:cNvPicPr preferRelativeResize="0"/>
          <p:nvPr/>
        </p:nvPicPr>
        <p:blipFill rotWithShape="1">
          <a:blip r:embed="rId3">
            <a:alphaModFix/>
          </a:blip>
          <a:srcRect/>
          <a:stretch/>
        </p:blipFill>
        <p:spPr>
          <a:xfrm>
            <a:off x="7611414" y="0"/>
            <a:ext cx="4580586"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g123d1529a4f_1_4"/>
          <p:cNvPicPr preferRelativeResize="0"/>
          <p:nvPr/>
        </p:nvPicPr>
        <p:blipFill rotWithShape="1">
          <a:blip r:embed="rId3">
            <a:alphaModFix/>
          </a:blip>
          <a:srcRect/>
          <a:stretch/>
        </p:blipFill>
        <p:spPr>
          <a:xfrm>
            <a:off x="0" y="0"/>
            <a:ext cx="12292650" cy="6858000"/>
          </a:xfrm>
          <a:prstGeom prst="rect">
            <a:avLst/>
          </a:prstGeom>
          <a:noFill/>
          <a:ln>
            <a:noFill/>
          </a:ln>
        </p:spPr>
      </p:pic>
      <p:pic>
        <p:nvPicPr>
          <p:cNvPr id="97" name="Google Shape;97;g123d1529a4f_1_4"/>
          <p:cNvPicPr preferRelativeResize="0"/>
          <p:nvPr/>
        </p:nvPicPr>
        <p:blipFill rotWithShape="1">
          <a:blip r:embed="rId4">
            <a:alphaModFix/>
          </a:blip>
          <a:srcRect/>
          <a:stretch/>
        </p:blipFill>
        <p:spPr>
          <a:xfrm>
            <a:off x="50325" y="0"/>
            <a:ext cx="1229265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AU"/>
              <a:t>Evolutionary Processes</a:t>
            </a:r>
            <a:endParaRPr/>
          </a:p>
        </p:txBody>
      </p:sp>
      <p:sp>
        <p:nvSpPr>
          <p:cNvPr id="103" name="Google Shape;103;p10"/>
          <p:cNvSpPr txBox="1">
            <a:spLocks noGrp="1"/>
          </p:cNvSpPr>
          <p:nvPr>
            <p:ph type="body" idx="1"/>
          </p:nvPr>
        </p:nvSpPr>
        <p:spPr>
          <a:xfrm>
            <a:off x="838200" y="1865377"/>
            <a:ext cx="10515600" cy="4311586"/>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Char char="•"/>
            </a:pPr>
            <a:r>
              <a:rPr lang="en-AU"/>
              <a:t>Animals use appearance to gather useful information</a:t>
            </a:r>
            <a:endParaRPr/>
          </a:p>
          <a:p>
            <a:pPr marL="914400" lvl="1" indent="-381000" algn="l" rtl="0">
              <a:lnSpc>
                <a:spcPct val="100000"/>
              </a:lnSpc>
              <a:spcBef>
                <a:spcPts val="500"/>
              </a:spcBef>
              <a:spcAft>
                <a:spcPts val="0"/>
              </a:spcAft>
              <a:buSzPts val="2400"/>
              <a:buChar char="•"/>
            </a:pPr>
            <a:r>
              <a:rPr lang="en-AU"/>
              <a:t>Information about whether there is a threat, illness, or a potential ally or aid or mate</a:t>
            </a:r>
            <a:endParaRPr/>
          </a:p>
          <a:p>
            <a:pPr marL="457200" lvl="0" indent="-406400" algn="l" rtl="0">
              <a:lnSpc>
                <a:spcPct val="100000"/>
              </a:lnSpc>
              <a:spcBef>
                <a:spcPts val="1000"/>
              </a:spcBef>
              <a:spcAft>
                <a:spcPts val="0"/>
              </a:spcAft>
              <a:buSzPts val="2800"/>
              <a:buChar char="•"/>
            </a:pPr>
            <a:r>
              <a:rPr lang="en-AU"/>
              <a:t>Tuned to the negative</a:t>
            </a:r>
            <a:endParaRPr/>
          </a:p>
          <a:p>
            <a:pPr marL="914400" lvl="1" indent="-381000" algn="l" rtl="0">
              <a:lnSpc>
                <a:spcPct val="100000"/>
              </a:lnSpc>
              <a:spcBef>
                <a:spcPts val="500"/>
              </a:spcBef>
              <a:spcAft>
                <a:spcPts val="0"/>
              </a:spcAft>
              <a:buSzPts val="2400"/>
              <a:buChar char="•"/>
            </a:pPr>
            <a:r>
              <a:rPr lang="en-AU"/>
              <a:t>By noticing the negative or threat and responding, the species survives and thrives</a:t>
            </a:r>
            <a:endParaRPr/>
          </a:p>
          <a:p>
            <a:pPr marL="457200" lvl="0" indent="-406400" algn="l" rtl="0">
              <a:lnSpc>
                <a:spcPct val="100000"/>
              </a:lnSpc>
              <a:spcBef>
                <a:spcPts val="1000"/>
              </a:spcBef>
              <a:spcAft>
                <a:spcPts val="0"/>
              </a:spcAft>
              <a:buSzPts val="2800"/>
              <a:buChar char="•"/>
            </a:pPr>
            <a:r>
              <a:rPr lang="en-AU"/>
              <a:t>To the victor goes the spoils </a:t>
            </a:r>
            <a:endParaRPr/>
          </a:p>
          <a:p>
            <a:pPr marL="914400" lvl="1" indent="-381000" algn="l" rtl="0">
              <a:lnSpc>
                <a:spcPct val="100000"/>
              </a:lnSpc>
              <a:spcBef>
                <a:spcPts val="500"/>
              </a:spcBef>
              <a:spcAft>
                <a:spcPts val="0"/>
              </a:spcAft>
              <a:buSzPts val="2400"/>
              <a:buChar char="•"/>
            </a:pPr>
            <a:r>
              <a:rPr lang="en-AU"/>
              <a:t>Whether it is food, resources or a mate, animals that demonstrate being ‘the best’ get the rewards</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2074</Words>
  <Application>Microsoft Office PowerPoint</Application>
  <PresentationFormat>Widescreen</PresentationFormat>
  <Paragraphs>324</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Courier New</vt:lpstr>
      <vt:lpstr>Noto Sans Symbols</vt:lpstr>
      <vt:lpstr>Office Theme</vt:lpstr>
      <vt:lpstr>Don’t Let Them See My Flaws</vt:lpstr>
      <vt:lpstr>Disclosures</vt:lpstr>
      <vt:lpstr>Introduction to the Presenters</vt:lpstr>
      <vt:lpstr>Today’s agenda</vt:lpstr>
      <vt:lpstr>Set your intention </vt:lpstr>
      <vt:lpstr>Understanding eating disorders, body image concerns and perfectionism from a CBS perspective</vt:lpstr>
      <vt:lpstr>There is a close relationship between perfectionism, eating disorders and body image disturbance</vt:lpstr>
      <vt:lpstr>PowerPoint Presentation</vt:lpstr>
      <vt:lpstr>Evolutionary Processes</vt:lpstr>
      <vt:lpstr>Language Relations</vt:lpstr>
      <vt:lpstr>Modern Context</vt:lpstr>
      <vt:lpstr>So what are the common processes at the heart of perfectionism, eating disorders &amp; body image disturbances?</vt:lpstr>
      <vt:lpstr>Common behavioral processes</vt:lpstr>
      <vt:lpstr>Rigid, impossible standards </vt:lpstr>
      <vt:lpstr>Destructive self-criticism</vt:lpstr>
      <vt:lpstr>Fear of failure</vt:lpstr>
      <vt:lpstr>Fear of failure</vt:lpstr>
      <vt:lpstr>‘Self’ defined by the ability to achieve standards</vt:lpstr>
      <vt:lpstr>Naturally we try to avoid failure and self-criticism</vt:lpstr>
      <vt:lpstr>This is known as ‘behaviour under aversive control’</vt:lpstr>
      <vt:lpstr>Active Avoidance</vt:lpstr>
      <vt:lpstr>Passive Avoidance</vt:lpstr>
      <vt:lpstr>The patterns cause long-term problems</vt:lpstr>
      <vt:lpstr>Formulation Sheet</vt:lpstr>
      <vt:lpstr>Towards a process-based approach to treating eating disorders, body image concerns and perfectionism</vt:lpstr>
      <vt:lpstr>There are many possible directions for treatment</vt:lpstr>
      <vt:lpstr>PowerPoint Presentation</vt:lpstr>
      <vt:lpstr>Which processes have the greatest impact?</vt:lpstr>
      <vt:lpstr>The goal is to broaden behavioural flexibility  in the presence of the aversive</vt:lpstr>
      <vt:lpstr>1. Broadening the ‘Self’ by Externalising the Problem</vt:lpstr>
      <vt:lpstr>When the ‘self’ becomes tied to the ‘problem’ it shuts down flexibility &amp; values</vt:lpstr>
      <vt:lpstr>Externalizing the problem provides access to values and future-oriented thinking </vt:lpstr>
      <vt:lpstr>Activity</vt:lpstr>
      <vt:lpstr>PowerPoint Presentation</vt:lpstr>
      <vt:lpstr>Unwinding Avoidant Behaviours</vt:lpstr>
      <vt:lpstr>Building flexibility means exposing yourself to your fears</vt:lpstr>
      <vt:lpstr>The ‘Why’ (Values)</vt:lpstr>
      <vt:lpstr>Willingness</vt:lpstr>
      <vt:lpstr>Practicing Willingness</vt:lpstr>
      <vt:lpstr>Practicing Willingness</vt:lpstr>
      <vt:lpstr>Curiosity</vt:lpstr>
      <vt:lpstr>Curiosity</vt:lpstr>
      <vt:lpstr>Unwanted and uncomfortable physical sensations you might notice with curiosity</vt:lpstr>
      <vt:lpstr>Practicing Willingness &amp; Curiosity</vt:lpstr>
      <vt:lpstr>Practicing Willingness &amp; Curiosity</vt:lpstr>
      <vt:lpstr>Practicing Willingness &amp; Curiosity</vt:lpstr>
      <vt:lpstr>Developing the skills of  self-compassion</vt:lpstr>
      <vt:lpstr>Despite the pain it causes, we often believe that self-criticism is necessary</vt:lpstr>
      <vt:lpstr>Your self-criticism has a good intention for you*</vt:lpstr>
      <vt:lpstr>What if you could soften the way you speak to yourself?</vt:lpstr>
      <vt:lpstr>Offering Compassion to Your Inner Critic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Let Them See My Flaws</dc:title>
  <dc:creator>Jennifer Kemp</dc:creator>
  <cp:lastModifiedBy>Sarah Pegrum</cp:lastModifiedBy>
  <cp:revision>1</cp:revision>
  <dcterms:created xsi:type="dcterms:W3CDTF">2021-02-19T03:39:23Z</dcterms:created>
  <dcterms:modified xsi:type="dcterms:W3CDTF">2022-05-25T13:24:46Z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0x01010021F58A1B2702DB4CB653B75025AC4194</vt:lpwstr>
  </property>
</Properties>
</file>